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6" r:id="rId8"/>
    <p:sldId id="262" r:id="rId9"/>
    <p:sldId id="263" r:id="rId10"/>
    <p:sldId id="264" r:id="rId11"/>
    <p:sldId id="265"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8C0B4-C180-4AB4-BAD8-30514B1CBC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BDBDBD-F73A-4392-B12B-F43B434BC2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2B26016-8E8C-4E1A-BB5B-865E1B64FEA2}"/>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5" name="Footer Placeholder 4">
            <a:extLst>
              <a:ext uri="{FF2B5EF4-FFF2-40B4-BE49-F238E27FC236}">
                <a16:creationId xmlns:a16="http://schemas.microsoft.com/office/drawing/2014/main" id="{564BE02B-D1B9-42F3-BD40-EDC6C7845E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5B05F3-3EC8-495B-9CEC-00EBD3BBCC7A}"/>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3294412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16BD4-9E59-48EA-AA1C-F0364463AA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33DE45-3579-41C1-9661-CECE40BA50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42CF6A-CBEE-4CB3-B4F3-9A46F938869F}"/>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5" name="Footer Placeholder 4">
            <a:extLst>
              <a:ext uri="{FF2B5EF4-FFF2-40B4-BE49-F238E27FC236}">
                <a16:creationId xmlns:a16="http://schemas.microsoft.com/office/drawing/2014/main" id="{81B7313B-D1F2-46CE-A160-BC28506391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A847C8-0924-43EF-ABE9-A8295103B590}"/>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2533370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94A17-5463-4A35-A4C1-5076EE9171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04C815D-75F8-4FF6-8F4E-4F3DF6E41D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290B40-3F3D-46CB-A41A-B2468AB7081F}"/>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5" name="Footer Placeholder 4">
            <a:extLst>
              <a:ext uri="{FF2B5EF4-FFF2-40B4-BE49-F238E27FC236}">
                <a16:creationId xmlns:a16="http://schemas.microsoft.com/office/drawing/2014/main" id="{66D6ED61-89C7-407E-85BF-051B8917F5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1261BE-EDA2-474D-BF4F-E050EE4C7E68}"/>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1408562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BEA5E-2AC1-4E4B-BFAE-9F68ABB6F6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04E0A4-77A2-4582-9DE9-C59A6CC5E2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08D5E4-DB05-41DE-86D1-3EE843B945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62E10B8-20F2-46D8-9EEA-6898D51B7125}"/>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6" name="Footer Placeholder 5">
            <a:extLst>
              <a:ext uri="{FF2B5EF4-FFF2-40B4-BE49-F238E27FC236}">
                <a16:creationId xmlns:a16="http://schemas.microsoft.com/office/drawing/2014/main" id="{B480FC8A-CFAF-4BF9-8396-BD71FEFE60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CC4B33-B1A1-48D4-819A-F506044B6C12}"/>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4053421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18D8B-440C-45B8-923E-A16EE3E5D88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122762-0522-408F-B2B4-C31A19F326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4F741C-587A-491A-B87A-C47C112872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FE975D-F177-483B-9468-FCE9246736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33BBCEF-9FE6-4616-8E53-B539E33FE6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01FA05E-CC97-41F8-9E1F-4C597368FADB}"/>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8" name="Footer Placeholder 7">
            <a:extLst>
              <a:ext uri="{FF2B5EF4-FFF2-40B4-BE49-F238E27FC236}">
                <a16:creationId xmlns:a16="http://schemas.microsoft.com/office/drawing/2014/main" id="{414A7CEE-1C22-4E38-BB4A-559F4BED3F4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2B7B9ED-3520-4C47-8EB7-0038AE1CED2C}"/>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3590255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32194-F81B-4E33-8545-F0CB2045784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9591D4-52E4-4621-BE68-AFB7E5AD9C13}"/>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4" name="Footer Placeholder 3">
            <a:extLst>
              <a:ext uri="{FF2B5EF4-FFF2-40B4-BE49-F238E27FC236}">
                <a16:creationId xmlns:a16="http://schemas.microsoft.com/office/drawing/2014/main" id="{A9D7383E-A519-4EA2-B331-EE5819CCCB9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3388486-1ECD-4430-9D80-E85FFBB9944D}"/>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2174532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53E5B1-B516-47DB-90F2-227F4EDDA291}"/>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3" name="Footer Placeholder 2">
            <a:extLst>
              <a:ext uri="{FF2B5EF4-FFF2-40B4-BE49-F238E27FC236}">
                <a16:creationId xmlns:a16="http://schemas.microsoft.com/office/drawing/2014/main" id="{A4669817-2906-45B4-B4DB-6BBB9C9B04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F6ED0AB-B941-49CE-A836-4224DE41D8C8}"/>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2802357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A877A-9AF4-40C9-B0D2-2D9D761A0E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EC2CDB-56C2-498D-A27D-D7F1DE8B34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C26B0F-507C-4F01-B032-9B2AAC574F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F25155-6270-4F6A-90AE-2DD9539A546C}"/>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6" name="Footer Placeholder 5">
            <a:extLst>
              <a:ext uri="{FF2B5EF4-FFF2-40B4-BE49-F238E27FC236}">
                <a16:creationId xmlns:a16="http://schemas.microsoft.com/office/drawing/2014/main" id="{E677DC27-C483-444D-930F-B5B9946CF1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838D40-8C4D-44E4-B1DE-33407FAA9522}"/>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1724838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16F04-4377-4127-8A8C-2F285A2B9F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2A1B0B7-D3F5-4A1A-9831-E215BAE066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729F85-1B8D-43F5-838D-433691CBFB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2F2B45-15E5-48AB-A3DA-E393AAEEBF3A}"/>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6" name="Footer Placeholder 5">
            <a:extLst>
              <a:ext uri="{FF2B5EF4-FFF2-40B4-BE49-F238E27FC236}">
                <a16:creationId xmlns:a16="http://schemas.microsoft.com/office/drawing/2014/main" id="{D04C45CD-A3E4-4E43-AF56-78BBAAF669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FA874F-615D-4980-9308-7D89CDEC329E}"/>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2404158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E9913-04DA-420C-9E17-A195369DEA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FEA499-644B-40DE-94AB-0F92E1057E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468226-74E6-4A12-B3EC-7156C4350920}"/>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5" name="Footer Placeholder 4">
            <a:extLst>
              <a:ext uri="{FF2B5EF4-FFF2-40B4-BE49-F238E27FC236}">
                <a16:creationId xmlns:a16="http://schemas.microsoft.com/office/drawing/2014/main" id="{AF136C36-FA9E-4431-9998-613813D824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6BAAD6-9B8A-4EB4-B2C4-F0CC701E324E}"/>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764496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709E38-C8DE-47FF-8A6D-0D18AFBBA0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BD9900-1CC8-4FA1-98D4-DD2ADB5CAA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04D394-9AEC-4E2E-84CA-3A8B7CB9C3F3}"/>
              </a:ext>
            </a:extLst>
          </p:cNvPr>
          <p:cNvSpPr>
            <a:spLocks noGrp="1"/>
          </p:cNvSpPr>
          <p:nvPr>
            <p:ph type="dt" sz="half" idx="10"/>
          </p:nvPr>
        </p:nvSpPr>
        <p:spPr/>
        <p:txBody>
          <a:bodyPr/>
          <a:lstStyle/>
          <a:p>
            <a:fld id="{AEFA67AE-FBD3-4598-9BB4-A322CCD07BFB}" type="datetimeFigureOut">
              <a:rPr lang="en-GB" smtClean="0"/>
              <a:t>13/11/2025</a:t>
            </a:fld>
            <a:endParaRPr lang="en-GB"/>
          </a:p>
        </p:txBody>
      </p:sp>
      <p:sp>
        <p:nvSpPr>
          <p:cNvPr id="5" name="Footer Placeholder 4">
            <a:extLst>
              <a:ext uri="{FF2B5EF4-FFF2-40B4-BE49-F238E27FC236}">
                <a16:creationId xmlns:a16="http://schemas.microsoft.com/office/drawing/2014/main" id="{FB0F116F-8663-4955-BB78-7A5BD2B9B7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D0235A-1561-4ADB-B42D-976F00D3DE1D}"/>
              </a:ext>
            </a:extLst>
          </p:cNvPr>
          <p:cNvSpPr>
            <a:spLocks noGrp="1"/>
          </p:cNvSpPr>
          <p:nvPr>
            <p:ph type="sldNum" sz="quarter" idx="12"/>
          </p:nvPr>
        </p:nvSpPr>
        <p:spPr/>
        <p:txBody>
          <a:bodyPr/>
          <a:lstStyle/>
          <a:p>
            <a:fld id="{8866E4E7-AE7E-4431-A254-5C16DE055487}" type="slidenum">
              <a:rPr lang="en-GB" smtClean="0"/>
              <a:t>‹#›</a:t>
            </a:fld>
            <a:endParaRPr lang="en-GB"/>
          </a:p>
        </p:txBody>
      </p:sp>
    </p:spTree>
    <p:extLst>
      <p:ext uri="{BB962C8B-B14F-4D97-AF65-F5344CB8AC3E}">
        <p14:creationId xmlns:p14="http://schemas.microsoft.com/office/powerpoint/2010/main" val="2083888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s://pixabay.com/en/tinsel-christmas-decoration-sparkle-314750/"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3000"/>
            <a:lum/>
            <a:extLst>
              <a:ext uri="{837473B0-CC2E-450A-ABE3-18F120FF3D39}">
                <a1611:picAttrSrcUrl xmlns:a1611="http://schemas.microsoft.com/office/drawing/2016/11/main" r:id="rId14"/>
              </a:ext>
            </a:extLst>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C416AF-BB96-4B5F-81B4-921E38DA01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43D2E9-B8E8-4262-95A9-978988C43E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B088A8-815B-44B0-86C2-57922CE5FA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FA67AE-FBD3-4598-9BB4-A322CCD07BFB}" type="datetimeFigureOut">
              <a:rPr lang="en-GB" smtClean="0"/>
              <a:t>13/11/2025</a:t>
            </a:fld>
            <a:endParaRPr lang="en-GB"/>
          </a:p>
        </p:txBody>
      </p:sp>
      <p:sp>
        <p:nvSpPr>
          <p:cNvPr id="5" name="Footer Placeholder 4">
            <a:extLst>
              <a:ext uri="{FF2B5EF4-FFF2-40B4-BE49-F238E27FC236}">
                <a16:creationId xmlns:a16="http://schemas.microsoft.com/office/drawing/2014/main" id="{3D79F68E-9F17-4BD9-9AD4-0366C212DB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FC6FE53-9D16-4CC5-9159-B6CBE1E5BD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66E4E7-AE7E-4431-A254-5C16DE055487}" type="slidenum">
              <a:rPr lang="en-GB" smtClean="0"/>
              <a:t>‹#›</a:t>
            </a:fld>
            <a:endParaRPr lang="en-GB"/>
          </a:p>
        </p:txBody>
      </p:sp>
    </p:spTree>
    <p:extLst>
      <p:ext uri="{BB962C8B-B14F-4D97-AF65-F5344CB8AC3E}">
        <p14:creationId xmlns:p14="http://schemas.microsoft.com/office/powerpoint/2010/main" val="2561374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B6D75-5682-48C0-BA8B-636E651FADE3}"/>
              </a:ext>
            </a:extLst>
          </p:cNvPr>
          <p:cNvSpPr>
            <a:spLocks noGrp="1"/>
          </p:cNvSpPr>
          <p:nvPr>
            <p:ph type="ctrTitle"/>
          </p:nvPr>
        </p:nvSpPr>
        <p:spPr>
          <a:xfrm>
            <a:off x="3638550" y="2203449"/>
            <a:ext cx="4914900" cy="1052513"/>
          </a:xfrm>
          <a:solidFill>
            <a:schemeClr val="bg1"/>
          </a:solidFill>
        </p:spPr>
        <p:txBody>
          <a:bodyPr>
            <a:normAutofit fontScale="90000"/>
          </a:bodyPr>
          <a:lstStyle/>
          <a:p>
            <a:r>
              <a:rPr lang="en-GB" dirty="0">
                <a:latin typeface="SassoonCRInfant" panose="02010503020300020003" pitchFamily="2" charset="0"/>
              </a:rPr>
              <a:t>Letters to Santa</a:t>
            </a:r>
          </a:p>
        </p:txBody>
      </p:sp>
      <p:sp>
        <p:nvSpPr>
          <p:cNvPr id="3" name="Subtitle 2">
            <a:extLst>
              <a:ext uri="{FF2B5EF4-FFF2-40B4-BE49-F238E27FC236}">
                <a16:creationId xmlns:a16="http://schemas.microsoft.com/office/drawing/2014/main" id="{3B96DA17-807F-4968-8E25-B5F75799B92E}"/>
              </a:ext>
            </a:extLst>
          </p:cNvPr>
          <p:cNvSpPr>
            <a:spLocks noGrp="1"/>
          </p:cNvSpPr>
          <p:nvPr>
            <p:ph type="subTitle" idx="1"/>
          </p:nvPr>
        </p:nvSpPr>
        <p:spPr>
          <a:xfrm>
            <a:off x="3895725" y="3594103"/>
            <a:ext cx="4267200" cy="520697"/>
          </a:xfrm>
          <a:solidFill>
            <a:schemeClr val="bg1"/>
          </a:solidFill>
        </p:spPr>
        <p:txBody>
          <a:bodyPr/>
          <a:lstStyle/>
          <a:p>
            <a:r>
              <a:rPr lang="en-GB" dirty="0"/>
              <a:t>Badger Autumn 2</a:t>
            </a:r>
          </a:p>
        </p:txBody>
      </p:sp>
    </p:spTree>
    <p:extLst>
      <p:ext uri="{BB962C8B-B14F-4D97-AF65-F5344CB8AC3E}">
        <p14:creationId xmlns:p14="http://schemas.microsoft.com/office/powerpoint/2010/main" val="2315541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F2332-805E-4F30-875A-9261C9480630}"/>
              </a:ext>
            </a:extLst>
          </p:cNvPr>
          <p:cNvSpPr>
            <a:spLocks noGrp="1"/>
          </p:cNvSpPr>
          <p:nvPr>
            <p:ph type="title"/>
          </p:nvPr>
        </p:nvSpPr>
        <p:spPr>
          <a:xfrm>
            <a:off x="3324226" y="517525"/>
            <a:ext cx="2295244" cy="815975"/>
          </a:xfrm>
          <a:solidFill>
            <a:schemeClr val="bg1"/>
          </a:solidFill>
        </p:spPr>
        <p:txBody>
          <a:bodyPr/>
          <a:lstStyle/>
          <a:p>
            <a:r>
              <a:rPr lang="en-GB" dirty="0">
                <a:latin typeface="SassoonCRInfant" panose="02010503020300020003" pitchFamily="2" charset="0"/>
              </a:rPr>
              <a:t>Literacy</a:t>
            </a:r>
          </a:p>
        </p:txBody>
      </p:sp>
      <p:sp>
        <p:nvSpPr>
          <p:cNvPr id="3" name="Content Placeholder 2">
            <a:extLst>
              <a:ext uri="{FF2B5EF4-FFF2-40B4-BE49-F238E27FC236}">
                <a16:creationId xmlns:a16="http://schemas.microsoft.com/office/drawing/2014/main" id="{44D3D0D9-18D3-4621-A8F1-17C394087559}"/>
              </a:ext>
            </a:extLst>
          </p:cNvPr>
          <p:cNvSpPr>
            <a:spLocks noGrp="1"/>
          </p:cNvSpPr>
          <p:nvPr>
            <p:ph idx="1"/>
          </p:nvPr>
        </p:nvSpPr>
        <p:spPr>
          <a:xfrm>
            <a:off x="632667" y="2201582"/>
            <a:ext cx="8081682" cy="3484843"/>
          </a:xfrm>
          <a:solidFill>
            <a:schemeClr val="bg1"/>
          </a:solidFill>
        </p:spPr>
        <p:txBody>
          <a:bodyPr>
            <a:normAutofit/>
          </a:bodyPr>
          <a:lstStyle/>
          <a:p>
            <a:pPr marL="0" indent="0" algn="just">
              <a:buNone/>
            </a:pPr>
            <a:r>
              <a:rPr lang="en-GB" sz="2400" dirty="0">
                <a:latin typeface="SassoonCRInfant" panose="02010503020300020003" pitchFamily="2" charset="0"/>
              </a:rPr>
              <a:t>In Literacy, we will be reading ‘The Jolly Christmas Postman’.</a:t>
            </a:r>
          </a:p>
          <a:p>
            <a:pPr marL="0" indent="0" algn="just">
              <a:buNone/>
            </a:pPr>
            <a:r>
              <a:rPr lang="en-GB" sz="2400" dirty="0">
                <a:latin typeface="SassoonCRInfant" panose="02010503020300020003" pitchFamily="2" charset="0"/>
              </a:rPr>
              <a:t>We will look at some of the basic features of letters before thinking about what we might like to ask Santa for Christmas. With scaffolding and support, children will create their own letters for Santa which they will send off to the North Pole on a little walk to the local post box.</a:t>
            </a:r>
          </a:p>
          <a:p>
            <a:pPr marL="0" indent="0" algn="just">
              <a:buNone/>
            </a:pPr>
            <a:r>
              <a:rPr lang="en-GB" sz="2400" dirty="0">
                <a:latin typeface="SassoonCRInfant" panose="02010503020300020003" pitchFamily="2" charset="0"/>
              </a:rPr>
              <a:t>Some children will have a go at typing their work using a computer or iPad whilst others will be supported by an adult to record their ideas such as through scribing or use of symbols.</a:t>
            </a:r>
            <a:endParaRPr lang="en-GB" sz="2400" dirty="0"/>
          </a:p>
          <a:p>
            <a:pPr marL="0" indent="0">
              <a:buNone/>
            </a:pPr>
            <a:endParaRPr lang="en-GB" sz="2400" dirty="0"/>
          </a:p>
        </p:txBody>
      </p:sp>
      <p:pic>
        <p:nvPicPr>
          <p:cNvPr id="3074" name="Picture 2" descr="A look at Stamford's rare set of postboxes with cyphers dating back to ...">
            <a:extLst>
              <a:ext uri="{FF2B5EF4-FFF2-40B4-BE49-F238E27FC236}">
                <a16:creationId xmlns:a16="http://schemas.microsoft.com/office/drawing/2014/main" id="{C01DB649-2613-4EED-B505-1A8534064A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04453">
            <a:off x="9055473" y="4320480"/>
            <a:ext cx="1513915" cy="201855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CBAC664-BCE4-4681-B56D-A88674414D25}"/>
              </a:ext>
            </a:extLst>
          </p:cNvPr>
          <p:cNvPicPr>
            <a:picLocks noChangeAspect="1"/>
          </p:cNvPicPr>
          <p:nvPr/>
        </p:nvPicPr>
        <p:blipFill>
          <a:blip r:embed="rId3"/>
          <a:stretch>
            <a:fillRect/>
          </a:stretch>
        </p:blipFill>
        <p:spPr>
          <a:xfrm rot="705825">
            <a:off x="10274256" y="2742539"/>
            <a:ext cx="1757082" cy="1757082"/>
          </a:xfrm>
          <a:prstGeom prst="rect">
            <a:avLst/>
          </a:prstGeom>
        </p:spPr>
      </p:pic>
      <p:pic>
        <p:nvPicPr>
          <p:cNvPr id="1028" name="Picture 4" descr="The Jolly Christmas Postman: The magical, interactive Christmas classic  (The Jolly Postman): Amazon.co.uk: Ahlberg, Allan, Ahlberg, Janet: ...">
            <a:extLst>
              <a:ext uri="{FF2B5EF4-FFF2-40B4-BE49-F238E27FC236}">
                <a16:creationId xmlns:a16="http://schemas.microsoft.com/office/drawing/2014/main" id="{E1E5C787-DF52-4784-B3B3-0CBC8732D4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4089" y="585052"/>
            <a:ext cx="2295244" cy="2022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954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D43CD-3B6D-4FF4-AA52-3F7DB392A347}"/>
              </a:ext>
            </a:extLst>
          </p:cNvPr>
          <p:cNvSpPr>
            <a:spLocks noGrp="1"/>
          </p:cNvSpPr>
          <p:nvPr>
            <p:ph type="title"/>
          </p:nvPr>
        </p:nvSpPr>
        <p:spPr>
          <a:xfrm>
            <a:off x="3362325" y="603250"/>
            <a:ext cx="1800225" cy="854075"/>
          </a:xfrm>
          <a:solidFill>
            <a:schemeClr val="bg1"/>
          </a:solidFill>
        </p:spPr>
        <p:txBody>
          <a:bodyPr/>
          <a:lstStyle/>
          <a:p>
            <a:r>
              <a:rPr lang="en-GB" dirty="0">
                <a:latin typeface="SassoonCRInfant" panose="02010503020300020003" pitchFamily="2" charset="0"/>
              </a:rPr>
              <a:t>Maths</a:t>
            </a:r>
          </a:p>
        </p:txBody>
      </p:sp>
      <p:sp>
        <p:nvSpPr>
          <p:cNvPr id="3" name="Content Placeholder 2">
            <a:extLst>
              <a:ext uri="{FF2B5EF4-FFF2-40B4-BE49-F238E27FC236}">
                <a16:creationId xmlns:a16="http://schemas.microsoft.com/office/drawing/2014/main" id="{EFCC411D-2846-42A7-A6BD-91F7326FFF18}"/>
              </a:ext>
            </a:extLst>
          </p:cNvPr>
          <p:cNvSpPr>
            <a:spLocks noGrp="1"/>
          </p:cNvSpPr>
          <p:nvPr>
            <p:ph idx="1"/>
          </p:nvPr>
        </p:nvSpPr>
        <p:spPr>
          <a:xfrm>
            <a:off x="493060" y="1690688"/>
            <a:ext cx="7799294" cy="4119562"/>
          </a:xfrm>
          <a:solidFill>
            <a:schemeClr val="bg1"/>
          </a:solidFill>
        </p:spPr>
        <p:txBody>
          <a:bodyPr>
            <a:normAutofit fontScale="92500"/>
          </a:bodyPr>
          <a:lstStyle/>
          <a:p>
            <a:pPr marL="0" indent="0" algn="just">
              <a:buNone/>
            </a:pPr>
            <a:r>
              <a:rPr lang="en-GB" sz="2400" dirty="0">
                <a:latin typeface="SassoonCRInfant" panose="02010503020300020003" pitchFamily="2" charset="0"/>
              </a:rPr>
              <a:t>In maths, some children will be beginning to work on addition and subtraction. This will begin with children adding 2 1-digit numbers to make totals to 10. They will then have a go at subtracting 1 digit numbers from 10 to identify the amount that remains. Children will do this first using objects to represent the amounts before working with pictorials. Once they have built their confidence with this, they will then work on completing number sentences focusing on adding and subtracting within 10.</a:t>
            </a:r>
          </a:p>
          <a:p>
            <a:pPr marL="0" indent="0" algn="just">
              <a:buNone/>
            </a:pPr>
            <a:endParaRPr lang="en-GB" sz="2400" dirty="0">
              <a:latin typeface="SassoonCRInfant" panose="02010503020300020003" pitchFamily="2" charset="0"/>
            </a:endParaRPr>
          </a:p>
          <a:p>
            <a:pPr marL="0" indent="0" algn="just">
              <a:buNone/>
            </a:pPr>
            <a:r>
              <a:rPr lang="en-GB" sz="2400" dirty="0">
                <a:latin typeface="SassoonCRInfant" panose="02010503020300020003" pitchFamily="2" charset="0"/>
              </a:rPr>
              <a:t>Other children will be working on identifying 1 more and 1 less than a number. They will begin doing this using physical objects before building up to use pictorials and eventually numerals.</a:t>
            </a:r>
          </a:p>
        </p:txBody>
      </p:sp>
      <p:pic>
        <p:nvPicPr>
          <p:cNvPr id="4100" name="Picture 4" descr="cuatro matemáticas operaciones clipart vector colocar. sencillo suma ...">
            <a:extLst>
              <a:ext uri="{FF2B5EF4-FFF2-40B4-BE49-F238E27FC236}">
                <a16:creationId xmlns:a16="http://schemas.microsoft.com/office/drawing/2014/main" id="{4FAA5881-568F-43B7-B764-822093FE85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431" t="14772" r="11438" b="52026"/>
          <a:stretch/>
        </p:blipFill>
        <p:spPr bwMode="auto">
          <a:xfrm>
            <a:off x="8928847" y="2070849"/>
            <a:ext cx="2644588" cy="10958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1 More and 1 Less Number Posters (1-50) (SB8050) - SparkleBox">
            <a:extLst>
              <a:ext uri="{FF2B5EF4-FFF2-40B4-BE49-F238E27FC236}">
                <a16:creationId xmlns:a16="http://schemas.microsoft.com/office/drawing/2014/main" id="{8CAF1948-EAB0-404C-AEA7-D1C2FDEF35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19" t="17379" r="6471" b="15156"/>
          <a:stretch/>
        </p:blipFill>
        <p:spPr bwMode="auto">
          <a:xfrm>
            <a:off x="8928847" y="3953434"/>
            <a:ext cx="3056965" cy="1723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4794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BBFF3-D04D-4DFD-BA4B-2FB48BF329E8}"/>
              </a:ext>
            </a:extLst>
          </p:cNvPr>
          <p:cNvSpPr>
            <a:spLocks noGrp="1"/>
          </p:cNvSpPr>
          <p:nvPr>
            <p:ph type="title"/>
          </p:nvPr>
        </p:nvSpPr>
        <p:spPr>
          <a:xfrm>
            <a:off x="1840285" y="669925"/>
            <a:ext cx="2124075" cy="796925"/>
          </a:xfrm>
          <a:solidFill>
            <a:schemeClr val="bg1"/>
          </a:solidFill>
        </p:spPr>
        <p:txBody>
          <a:bodyPr/>
          <a:lstStyle/>
          <a:p>
            <a:r>
              <a:rPr lang="en-GB" dirty="0">
                <a:latin typeface="SassoonCRInfant" panose="02010503020300020003" pitchFamily="2" charset="0"/>
              </a:rPr>
              <a:t>Phonics </a:t>
            </a:r>
          </a:p>
        </p:txBody>
      </p:sp>
      <p:sp>
        <p:nvSpPr>
          <p:cNvPr id="3" name="Content Placeholder 2">
            <a:extLst>
              <a:ext uri="{FF2B5EF4-FFF2-40B4-BE49-F238E27FC236}">
                <a16:creationId xmlns:a16="http://schemas.microsoft.com/office/drawing/2014/main" id="{E2F07CB2-3D58-403A-8031-44EEB37892FA}"/>
              </a:ext>
            </a:extLst>
          </p:cNvPr>
          <p:cNvSpPr>
            <a:spLocks noGrp="1"/>
          </p:cNvSpPr>
          <p:nvPr>
            <p:ph idx="1"/>
          </p:nvPr>
        </p:nvSpPr>
        <p:spPr>
          <a:xfrm>
            <a:off x="838200" y="1825625"/>
            <a:ext cx="4128247" cy="3565525"/>
          </a:xfrm>
          <a:solidFill>
            <a:schemeClr val="bg1"/>
          </a:solidFill>
        </p:spPr>
        <p:txBody>
          <a:bodyPr>
            <a:normAutofit/>
          </a:bodyPr>
          <a:lstStyle/>
          <a:p>
            <a:pPr marL="0" indent="0">
              <a:buNone/>
            </a:pPr>
            <a:r>
              <a:rPr lang="en-GB" sz="2400" dirty="0">
                <a:latin typeface="SassoonCRInfant" panose="02010503020300020003" pitchFamily="2" charset="0"/>
              </a:rPr>
              <a:t>In phonics, children will work in small groups supported by an adult focusing on practising and learning sounds according to which phase they are working at. Children will continue practising to blend to read and segment to spell words as well as sort objects according to the sounds that they contain. </a:t>
            </a:r>
            <a:endParaRPr lang="en-GB" sz="2400" dirty="0"/>
          </a:p>
        </p:txBody>
      </p:sp>
      <p:pic>
        <p:nvPicPr>
          <p:cNvPr id="7" name="Picture 6">
            <a:extLst>
              <a:ext uri="{FF2B5EF4-FFF2-40B4-BE49-F238E27FC236}">
                <a16:creationId xmlns:a16="http://schemas.microsoft.com/office/drawing/2014/main" id="{32C20823-55F8-4434-92FF-664094C70D52}"/>
              </a:ext>
            </a:extLst>
          </p:cNvPr>
          <p:cNvPicPr>
            <a:picLocks noChangeAspect="1"/>
          </p:cNvPicPr>
          <p:nvPr/>
        </p:nvPicPr>
        <p:blipFill>
          <a:blip r:embed="rId2"/>
          <a:stretch>
            <a:fillRect/>
          </a:stretch>
        </p:blipFill>
        <p:spPr>
          <a:xfrm>
            <a:off x="5327043" y="200849"/>
            <a:ext cx="6271803" cy="2979678"/>
          </a:xfrm>
          <a:prstGeom prst="rect">
            <a:avLst/>
          </a:prstGeom>
        </p:spPr>
      </p:pic>
      <p:pic>
        <p:nvPicPr>
          <p:cNvPr id="9" name="Picture 8">
            <a:extLst>
              <a:ext uri="{FF2B5EF4-FFF2-40B4-BE49-F238E27FC236}">
                <a16:creationId xmlns:a16="http://schemas.microsoft.com/office/drawing/2014/main" id="{F69AAD1A-F7AA-4D2E-B4C0-89EFEDC71CF1}"/>
              </a:ext>
            </a:extLst>
          </p:cNvPr>
          <p:cNvPicPr>
            <a:picLocks noChangeAspect="1"/>
          </p:cNvPicPr>
          <p:nvPr/>
        </p:nvPicPr>
        <p:blipFill>
          <a:blip r:embed="rId3"/>
          <a:stretch>
            <a:fillRect/>
          </a:stretch>
        </p:blipFill>
        <p:spPr>
          <a:xfrm>
            <a:off x="5456540" y="3497586"/>
            <a:ext cx="6370872" cy="2911092"/>
          </a:xfrm>
          <a:prstGeom prst="rect">
            <a:avLst/>
          </a:prstGeom>
        </p:spPr>
      </p:pic>
      <p:pic>
        <p:nvPicPr>
          <p:cNvPr id="10" name="Picture 2" descr="Monster Phonics">
            <a:extLst>
              <a:ext uri="{FF2B5EF4-FFF2-40B4-BE49-F238E27FC236}">
                <a16:creationId xmlns:a16="http://schemas.microsoft.com/office/drawing/2014/main" id="{CB32F5D8-3091-4BD0-AE68-2FCFFB5492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6524" y="5106751"/>
            <a:ext cx="1300519" cy="1301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934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BBFF3-D04D-4DFD-BA4B-2FB48BF329E8}"/>
              </a:ext>
            </a:extLst>
          </p:cNvPr>
          <p:cNvSpPr>
            <a:spLocks noGrp="1"/>
          </p:cNvSpPr>
          <p:nvPr>
            <p:ph type="title"/>
          </p:nvPr>
        </p:nvSpPr>
        <p:spPr>
          <a:xfrm>
            <a:off x="3171825" y="733425"/>
            <a:ext cx="2219325" cy="823913"/>
          </a:xfrm>
          <a:solidFill>
            <a:schemeClr val="bg1"/>
          </a:solidFill>
        </p:spPr>
        <p:txBody>
          <a:bodyPr/>
          <a:lstStyle/>
          <a:p>
            <a:r>
              <a:rPr lang="en-GB" dirty="0">
                <a:latin typeface="SassoonCRInfant" panose="02010503020300020003" pitchFamily="2" charset="0"/>
              </a:rPr>
              <a:t>Reading</a:t>
            </a:r>
          </a:p>
        </p:txBody>
      </p:sp>
      <p:sp>
        <p:nvSpPr>
          <p:cNvPr id="3" name="Content Placeholder 2">
            <a:extLst>
              <a:ext uri="{FF2B5EF4-FFF2-40B4-BE49-F238E27FC236}">
                <a16:creationId xmlns:a16="http://schemas.microsoft.com/office/drawing/2014/main" id="{E2F07CB2-3D58-403A-8031-44EEB37892FA}"/>
              </a:ext>
            </a:extLst>
          </p:cNvPr>
          <p:cNvSpPr>
            <a:spLocks noGrp="1"/>
          </p:cNvSpPr>
          <p:nvPr>
            <p:ph idx="1"/>
          </p:nvPr>
        </p:nvSpPr>
        <p:spPr>
          <a:xfrm>
            <a:off x="838200" y="1825625"/>
            <a:ext cx="6677025" cy="3619501"/>
          </a:xfrm>
          <a:solidFill>
            <a:schemeClr val="bg1"/>
          </a:solidFill>
        </p:spPr>
        <p:txBody>
          <a:bodyPr/>
          <a:lstStyle/>
          <a:p>
            <a:pPr marL="0" indent="0" algn="just">
              <a:buNone/>
            </a:pPr>
            <a:r>
              <a:rPr lang="en-GB" sz="2400" dirty="0">
                <a:latin typeface="SassoonCRInfant" panose="02010503020300020003" pitchFamily="2" charset="0"/>
              </a:rPr>
              <a:t>Children will also have a Monster Phonics book which is a decodable text which will contain words with sounds that they have been working on. They will read these with an adult in school up to 3 times a week. They will also be able to take these home to read.  We will also visit the school library every Wednesday where children will be able to choose a book to take away with them. Please ensure that library books are returned to school on Wednesday for children to be able to change their book.</a:t>
            </a:r>
          </a:p>
          <a:p>
            <a:endParaRPr lang="en-GB" dirty="0"/>
          </a:p>
        </p:txBody>
      </p:sp>
      <p:pic>
        <p:nvPicPr>
          <p:cNvPr id="2052" name="Picture 4" descr="Stage 3.1 Fiction Books Set Of 15 Reading Books | Monster Phonics">
            <a:extLst>
              <a:ext uri="{FF2B5EF4-FFF2-40B4-BE49-F238E27FC236}">
                <a16:creationId xmlns:a16="http://schemas.microsoft.com/office/drawing/2014/main" id="{ECE97F8A-A000-4305-870D-67DA7E5D66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242" y="2309814"/>
            <a:ext cx="3803743" cy="3135312"/>
          </a:xfrm>
          <a:prstGeom prst="rect">
            <a:avLst/>
          </a:prstGeom>
          <a:solidFill>
            <a:schemeClr val="bg1"/>
          </a:solidFill>
        </p:spPr>
      </p:pic>
    </p:spTree>
    <p:extLst>
      <p:ext uri="{BB962C8B-B14F-4D97-AF65-F5344CB8AC3E}">
        <p14:creationId xmlns:p14="http://schemas.microsoft.com/office/powerpoint/2010/main" val="2854379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BBFF3-D04D-4DFD-BA4B-2FB48BF329E8}"/>
              </a:ext>
            </a:extLst>
          </p:cNvPr>
          <p:cNvSpPr>
            <a:spLocks noGrp="1"/>
          </p:cNvSpPr>
          <p:nvPr>
            <p:ph type="title"/>
          </p:nvPr>
        </p:nvSpPr>
        <p:spPr>
          <a:xfrm>
            <a:off x="5457825" y="704850"/>
            <a:ext cx="990600" cy="679450"/>
          </a:xfrm>
          <a:solidFill>
            <a:schemeClr val="bg1"/>
          </a:solidFill>
        </p:spPr>
        <p:txBody>
          <a:bodyPr>
            <a:normAutofit fontScale="90000"/>
          </a:bodyPr>
          <a:lstStyle/>
          <a:p>
            <a:r>
              <a:rPr lang="en-GB" dirty="0">
                <a:latin typeface="SassoonCRInfant" panose="02010503020300020003" pitchFamily="2" charset="0"/>
              </a:rPr>
              <a:t>Art</a:t>
            </a:r>
          </a:p>
        </p:txBody>
      </p:sp>
      <p:sp>
        <p:nvSpPr>
          <p:cNvPr id="3" name="Content Placeholder 2">
            <a:extLst>
              <a:ext uri="{FF2B5EF4-FFF2-40B4-BE49-F238E27FC236}">
                <a16:creationId xmlns:a16="http://schemas.microsoft.com/office/drawing/2014/main" id="{E2F07CB2-3D58-403A-8031-44EEB37892FA}"/>
              </a:ext>
            </a:extLst>
          </p:cNvPr>
          <p:cNvSpPr>
            <a:spLocks noGrp="1"/>
          </p:cNvSpPr>
          <p:nvPr>
            <p:ph idx="1"/>
          </p:nvPr>
        </p:nvSpPr>
        <p:spPr>
          <a:xfrm>
            <a:off x="838200" y="1825625"/>
            <a:ext cx="10515600" cy="2051050"/>
          </a:xfrm>
          <a:solidFill>
            <a:schemeClr val="bg1"/>
          </a:solidFill>
        </p:spPr>
        <p:txBody>
          <a:bodyPr>
            <a:normAutofit lnSpcReduction="10000"/>
          </a:bodyPr>
          <a:lstStyle/>
          <a:p>
            <a:pPr marL="0" indent="0" algn="just">
              <a:buNone/>
            </a:pPr>
            <a:r>
              <a:rPr lang="en-GB" sz="2400" dirty="0">
                <a:latin typeface="SassoonCRInfant" panose="02010503020300020003" pitchFamily="2" charset="0"/>
              </a:rPr>
              <a:t>In art, we will be exploring some work of the artist Kandinsky, with a particular focus on his concentric circles art work. Children will firstly identify the primary colours before exploring colouring mixing to create secondary ones. We will then have a go at painting our own concentric circles inspired by Kandinsky using a variety of the colours created. We will also then make Christmas tree ornaments inspired by this artwork by shaping clay before painting on the circle shapes.</a:t>
            </a:r>
          </a:p>
        </p:txBody>
      </p:sp>
      <p:pic>
        <p:nvPicPr>
          <p:cNvPr id="4098" name="Picture 2" descr="Kids Art Lesson: Kandinsky Inspired Concentric Circles Collage - Happiness  is Homemade">
            <a:extLst>
              <a:ext uri="{FF2B5EF4-FFF2-40B4-BE49-F238E27FC236}">
                <a16:creationId xmlns:a16="http://schemas.microsoft.com/office/drawing/2014/main" id="{84FC8F45-D5AD-4328-827A-30FCB6E582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4995" y="4152900"/>
            <a:ext cx="3162380" cy="23520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EC1E050-8A74-4167-8140-9CBEB838271B}"/>
              </a:ext>
            </a:extLst>
          </p:cNvPr>
          <p:cNvPicPr>
            <a:picLocks noChangeAspect="1"/>
          </p:cNvPicPr>
          <p:nvPr/>
        </p:nvPicPr>
        <p:blipFill>
          <a:blip r:embed="rId3"/>
          <a:stretch>
            <a:fillRect/>
          </a:stretch>
        </p:blipFill>
        <p:spPr>
          <a:xfrm>
            <a:off x="6524627" y="4495800"/>
            <a:ext cx="2781300" cy="1854200"/>
          </a:xfrm>
          <a:prstGeom prst="rect">
            <a:avLst/>
          </a:prstGeom>
        </p:spPr>
      </p:pic>
    </p:spTree>
    <p:extLst>
      <p:ext uri="{BB962C8B-B14F-4D97-AF65-F5344CB8AC3E}">
        <p14:creationId xmlns:p14="http://schemas.microsoft.com/office/powerpoint/2010/main" val="3314827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75AF1-9EE6-4534-8D9E-78B6DA33E065}"/>
              </a:ext>
            </a:extLst>
          </p:cNvPr>
          <p:cNvSpPr>
            <a:spLocks noGrp="1"/>
          </p:cNvSpPr>
          <p:nvPr>
            <p:ph type="title"/>
          </p:nvPr>
        </p:nvSpPr>
        <p:spPr>
          <a:xfrm>
            <a:off x="4895850" y="793751"/>
            <a:ext cx="2028825" cy="825500"/>
          </a:xfrm>
          <a:solidFill>
            <a:schemeClr val="bg1"/>
          </a:solidFill>
        </p:spPr>
        <p:txBody>
          <a:bodyPr/>
          <a:lstStyle/>
          <a:p>
            <a:r>
              <a:rPr lang="en-GB" dirty="0">
                <a:latin typeface="SassoonCRInfant" panose="02010503020300020003" pitchFamily="2" charset="0"/>
              </a:rPr>
              <a:t>Science</a:t>
            </a:r>
          </a:p>
        </p:txBody>
      </p:sp>
      <p:sp>
        <p:nvSpPr>
          <p:cNvPr id="3" name="Content Placeholder 2">
            <a:extLst>
              <a:ext uri="{FF2B5EF4-FFF2-40B4-BE49-F238E27FC236}">
                <a16:creationId xmlns:a16="http://schemas.microsoft.com/office/drawing/2014/main" id="{457E8EB9-3AFC-4439-8DB2-C1B2749ECD0B}"/>
              </a:ext>
            </a:extLst>
          </p:cNvPr>
          <p:cNvSpPr>
            <a:spLocks noGrp="1"/>
          </p:cNvSpPr>
          <p:nvPr>
            <p:ph idx="1"/>
          </p:nvPr>
        </p:nvSpPr>
        <p:spPr>
          <a:xfrm>
            <a:off x="838200" y="1825625"/>
            <a:ext cx="10515600" cy="1698625"/>
          </a:xfrm>
          <a:solidFill>
            <a:schemeClr val="bg1"/>
          </a:solidFill>
        </p:spPr>
        <p:txBody>
          <a:bodyPr/>
          <a:lstStyle/>
          <a:p>
            <a:pPr marL="0" indent="0" algn="just">
              <a:buNone/>
            </a:pPr>
            <a:r>
              <a:rPr lang="en-GB" dirty="0">
                <a:latin typeface="SassoonCRInfant" panose="02010503020300020003" pitchFamily="2" charset="0"/>
              </a:rPr>
              <a:t>In Science, we will be exploring different animals and having a go at labelling their body parts. We will then have a go at sorting animals into groups according to given categories such as whether they can fly or not and if they live in water or on land.</a:t>
            </a:r>
          </a:p>
        </p:txBody>
      </p:sp>
      <p:pic>
        <p:nvPicPr>
          <p:cNvPr id="2052" name="Picture 4" descr="sensory box. Sorting animals ...">
            <a:extLst>
              <a:ext uri="{FF2B5EF4-FFF2-40B4-BE49-F238E27FC236}">
                <a16:creationId xmlns:a16="http://schemas.microsoft.com/office/drawing/2014/main" id="{4BBF8DD0-45BA-456D-B01D-7C210ED0B0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4519" y="3695980"/>
            <a:ext cx="3902961" cy="2597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797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8CCFC-FB17-4D6D-863F-078928857EC5}"/>
              </a:ext>
            </a:extLst>
          </p:cNvPr>
          <p:cNvSpPr>
            <a:spLocks noGrp="1"/>
          </p:cNvSpPr>
          <p:nvPr>
            <p:ph type="title"/>
          </p:nvPr>
        </p:nvSpPr>
        <p:spPr>
          <a:xfrm>
            <a:off x="4680697" y="640418"/>
            <a:ext cx="2830605" cy="758825"/>
          </a:xfrm>
          <a:solidFill>
            <a:schemeClr val="bg1"/>
          </a:solidFill>
        </p:spPr>
        <p:txBody>
          <a:bodyPr/>
          <a:lstStyle/>
          <a:p>
            <a:r>
              <a:rPr lang="en-GB" dirty="0">
                <a:latin typeface="SassoonCRInfant" panose="02010503020300020003" pitchFamily="2" charset="0"/>
              </a:rPr>
              <a:t>Geography</a:t>
            </a:r>
          </a:p>
        </p:txBody>
      </p:sp>
      <p:sp>
        <p:nvSpPr>
          <p:cNvPr id="3" name="Content Placeholder 2">
            <a:extLst>
              <a:ext uri="{FF2B5EF4-FFF2-40B4-BE49-F238E27FC236}">
                <a16:creationId xmlns:a16="http://schemas.microsoft.com/office/drawing/2014/main" id="{F1D3FEBF-80EA-4175-BB16-0128B70AF265}"/>
              </a:ext>
            </a:extLst>
          </p:cNvPr>
          <p:cNvSpPr>
            <a:spLocks noGrp="1"/>
          </p:cNvSpPr>
          <p:nvPr>
            <p:ph idx="1"/>
          </p:nvPr>
        </p:nvSpPr>
        <p:spPr>
          <a:xfrm>
            <a:off x="856129" y="1619438"/>
            <a:ext cx="10515600" cy="1990538"/>
          </a:xfrm>
          <a:solidFill>
            <a:schemeClr val="bg1"/>
          </a:solidFill>
        </p:spPr>
        <p:txBody>
          <a:bodyPr/>
          <a:lstStyle/>
          <a:p>
            <a:pPr marL="0" indent="0" algn="just">
              <a:buNone/>
            </a:pPr>
            <a:r>
              <a:rPr lang="en-GB" dirty="0">
                <a:latin typeface="SassoonCRInfant" panose="02010503020300020003" pitchFamily="2" charset="0"/>
              </a:rPr>
              <a:t>In Geography, we will first explore how we celebrate Christmas such as what food many people eat on Christmas Day.</a:t>
            </a:r>
          </a:p>
          <a:p>
            <a:pPr marL="0" indent="0" algn="just">
              <a:buNone/>
            </a:pPr>
            <a:r>
              <a:rPr lang="en-GB" dirty="0">
                <a:latin typeface="SassoonCRInfant" panose="02010503020300020003" pitchFamily="2" charset="0"/>
              </a:rPr>
              <a:t>We will then have a look at how people in different countries celebrate Christmas to identify similarities and differences.</a:t>
            </a:r>
          </a:p>
        </p:txBody>
      </p:sp>
      <p:pic>
        <p:nvPicPr>
          <p:cNvPr id="3074" name="Picture 2" descr="Christmas Around the World Facts and Resources | CGP Plus">
            <a:extLst>
              <a:ext uri="{FF2B5EF4-FFF2-40B4-BE49-F238E27FC236}">
                <a16:creationId xmlns:a16="http://schemas.microsoft.com/office/drawing/2014/main" id="{35EBBED8-4AF4-46A8-995F-3A57670426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8805" y="3830171"/>
            <a:ext cx="4890247" cy="2510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516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B3D63-DE2E-4D8E-BB10-198232F4B8BB}"/>
              </a:ext>
            </a:extLst>
          </p:cNvPr>
          <p:cNvSpPr>
            <a:spLocks noGrp="1"/>
          </p:cNvSpPr>
          <p:nvPr>
            <p:ph type="title"/>
          </p:nvPr>
        </p:nvSpPr>
        <p:spPr>
          <a:xfrm>
            <a:off x="4376737" y="774701"/>
            <a:ext cx="3438525" cy="787400"/>
          </a:xfrm>
          <a:solidFill>
            <a:schemeClr val="bg1"/>
          </a:solidFill>
        </p:spPr>
        <p:txBody>
          <a:bodyPr/>
          <a:lstStyle/>
          <a:p>
            <a:r>
              <a:rPr lang="en-GB" dirty="0">
                <a:latin typeface="SassoonCRInfant" panose="02010503020300020003" pitchFamily="2" charset="0"/>
              </a:rPr>
              <a:t>PE and Physio</a:t>
            </a:r>
          </a:p>
        </p:txBody>
      </p:sp>
      <p:sp>
        <p:nvSpPr>
          <p:cNvPr id="3" name="Content Placeholder 2">
            <a:extLst>
              <a:ext uri="{FF2B5EF4-FFF2-40B4-BE49-F238E27FC236}">
                <a16:creationId xmlns:a16="http://schemas.microsoft.com/office/drawing/2014/main" id="{59188E23-00AF-4465-BF9D-20AF8217999F}"/>
              </a:ext>
            </a:extLst>
          </p:cNvPr>
          <p:cNvSpPr>
            <a:spLocks noGrp="1"/>
          </p:cNvSpPr>
          <p:nvPr>
            <p:ph idx="1"/>
          </p:nvPr>
        </p:nvSpPr>
        <p:spPr>
          <a:solidFill>
            <a:schemeClr val="bg1"/>
          </a:solidFill>
        </p:spPr>
        <p:txBody>
          <a:bodyPr>
            <a:normAutofit/>
          </a:bodyPr>
          <a:lstStyle/>
          <a:p>
            <a:pPr marL="0" indent="0" algn="just">
              <a:buNone/>
            </a:pPr>
            <a:r>
              <a:rPr lang="en-GB" sz="2400" dirty="0">
                <a:latin typeface="SassoonCRInfant" panose="02010503020300020003" pitchFamily="2" charset="0"/>
              </a:rPr>
              <a:t>In PE, we will be having a go at a variety of activities focusing on building children’s ability and confidence to travel around a space in different ways as well as changing direction. They will also have opportunities to spend some time in the soft play and engage in team building activities such as playing parachute games.</a:t>
            </a:r>
          </a:p>
          <a:p>
            <a:pPr marL="0" indent="0" algn="just">
              <a:buNone/>
            </a:pPr>
            <a:endParaRPr lang="en-GB" sz="2400" dirty="0">
              <a:latin typeface="SassoonCRInfant" panose="02010503020300020003" pitchFamily="2" charset="0"/>
            </a:endParaRPr>
          </a:p>
          <a:p>
            <a:pPr marL="0" indent="0" algn="just">
              <a:buNone/>
            </a:pPr>
            <a:r>
              <a:rPr lang="en-GB" sz="2400" dirty="0">
                <a:latin typeface="SassoonCRInfant" panose="02010503020300020003" pitchFamily="2" charset="0"/>
              </a:rPr>
              <a:t>Children with physio programmes will continue to be supported to complete set exercises. They will have 2 sessions a week to work on these specific exercises. </a:t>
            </a:r>
          </a:p>
          <a:p>
            <a:pPr marL="0" indent="0" algn="just">
              <a:buNone/>
            </a:pPr>
            <a:endParaRPr lang="en-GB" sz="2400" dirty="0">
              <a:latin typeface="SassoonCRInfant" panose="02010503020300020003" pitchFamily="2" charset="0"/>
            </a:endParaRPr>
          </a:p>
          <a:p>
            <a:pPr marL="0" indent="0" algn="just">
              <a:buNone/>
            </a:pPr>
            <a:r>
              <a:rPr lang="en-GB" sz="2400" dirty="0">
                <a:latin typeface="SassoonCRInfant" panose="02010503020300020003" pitchFamily="2" charset="0"/>
              </a:rPr>
              <a:t>Children with specialist equipment such as standing and walking frames will also use these at various times during the week. Most children will stand in their standing frame daily.</a:t>
            </a:r>
          </a:p>
        </p:txBody>
      </p:sp>
    </p:spTree>
    <p:extLst>
      <p:ext uri="{BB962C8B-B14F-4D97-AF65-F5344CB8AC3E}">
        <p14:creationId xmlns:p14="http://schemas.microsoft.com/office/powerpoint/2010/main" val="3217876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B3D63-DE2E-4D8E-BB10-198232F4B8BB}"/>
              </a:ext>
            </a:extLst>
          </p:cNvPr>
          <p:cNvSpPr>
            <a:spLocks noGrp="1"/>
          </p:cNvSpPr>
          <p:nvPr>
            <p:ph type="title"/>
          </p:nvPr>
        </p:nvSpPr>
        <p:spPr>
          <a:xfrm>
            <a:off x="5310187" y="517526"/>
            <a:ext cx="1571625" cy="996950"/>
          </a:xfrm>
          <a:solidFill>
            <a:schemeClr val="bg1"/>
          </a:solidFill>
        </p:spPr>
        <p:txBody>
          <a:bodyPr/>
          <a:lstStyle/>
          <a:p>
            <a:r>
              <a:rPr lang="en-GB" dirty="0">
                <a:latin typeface="SassoonCRInfant" panose="02010503020300020003" pitchFamily="2" charset="0"/>
              </a:rPr>
              <a:t>PSHE</a:t>
            </a:r>
          </a:p>
        </p:txBody>
      </p:sp>
      <p:sp>
        <p:nvSpPr>
          <p:cNvPr id="3" name="Content Placeholder 2">
            <a:extLst>
              <a:ext uri="{FF2B5EF4-FFF2-40B4-BE49-F238E27FC236}">
                <a16:creationId xmlns:a16="http://schemas.microsoft.com/office/drawing/2014/main" id="{59188E23-00AF-4465-BF9D-20AF8217999F}"/>
              </a:ext>
            </a:extLst>
          </p:cNvPr>
          <p:cNvSpPr>
            <a:spLocks noGrp="1"/>
          </p:cNvSpPr>
          <p:nvPr>
            <p:ph idx="1"/>
          </p:nvPr>
        </p:nvSpPr>
        <p:spPr>
          <a:xfrm>
            <a:off x="838200" y="1825625"/>
            <a:ext cx="10515600" cy="3603625"/>
          </a:xfrm>
          <a:solidFill>
            <a:schemeClr val="bg1"/>
          </a:solidFill>
        </p:spPr>
        <p:txBody>
          <a:bodyPr/>
          <a:lstStyle/>
          <a:p>
            <a:pPr marL="0" indent="0" algn="just">
              <a:buNone/>
            </a:pPr>
            <a:r>
              <a:rPr lang="en-GB" sz="2400" dirty="0">
                <a:latin typeface="SassoonCRInfant" panose="02010503020300020003" pitchFamily="2" charset="0"/>
              </a:rPr>
              <a:t>In PSHE, children will be split into groups. The reason for this being that some topics are currently more relevant to some children then they are to others.</a:t>
            </a:r>
            <a:endParaRPr lang="en-GB" dirty="0"/>
          </a:p>
          <a:p>
            <a:pPr marL="0" indent="0" algn="just">
              <a:buNone/>
            </a:pPr>
            <a:r>
              <a:rPr lang="en-GB" sz="2400" dirty="0">
                <a:latin typeface="SassoonCRInfant" panose="02010503020300020003" pitchFamily="2" charset="0"/>
              </a:rPr>
              <a:t>Some children will be exploring what, when and with who they should share their personal information with. We will also touch on some internet safety in relation to this.</a:t>
            </a:r>
            <a:endParaRPr lang="en-GB" dirty="0"/>
          </a:p>
          <a:p>
            <a:pPr marL="0" indent="0" algn="just">
              <a:buNone/>
            </a:pPr>
            <a:r>
              <a:rPr lang="en-GB" sz="2400" dirty="0">
                <a:latin typeface="SassoonCRInfant" panose="02010503020300020003" pitchFamily="2" charset="0"/>
              </a:rPr>
              <a:t>Other children will be working on building their self esteem within their learning to help encourage them to recognise that there are some things that we are not going to be able to do straight away and that is ok. They will also touch on how they can help to boost the self esteem of others through their actions and/or words.</a:t>
            </a:r>
          </a:p>
          <a:p>
            <a:pPr marL="0" indent="0">
              <a:buNone/>
            </a:pPr>
            <a:endParaRPr lang="en-GB" sz="2400" dirty="0">
              <a:latin typeface="SassoonCRInfant" panose="02010503020300020003" pitchFamily="2" charset="0"/>
            </a:endParaRPr>
          </a:p>
          <a:p>
            <a:pPr marL="0" indent="0">
              <a:buNone/>
            </a:pPr>
            <a:endParaRPr lang="en-GB" sz="2400" dirty="0">
              <a:latin typeface="SassoonCRInfant" panose="02010503020300020003" pitchFamily="2" charset="0"/>
            </a:endParaRPr>
          </a:p>
        </p:txBody>
      </p:sp>
    </p:spTree>
    <p:extLst>
      <p:ext uri="{BB962C8B-B14F-4D97-AF65-F5344CB8AC3E}">
        <p14:creationId xmlns:p14="http://schemas.microsoft.com/office/powerpoint/2010/main" val="3276520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B3D63-DE2E-4D8E-BB10-198232F4B8BB}"/>
              </a:ext>
            </a:extLst>
          </p:cNvPr>
          <p:cNvSpPr>
            <a:spLocks noGrp="1"/>
          </p:cNvSpPr>
          <p:nvPr>
            <p:ph type="title"/>
          </p:nvPr>
        </p:nvSpPr>
        <p:spPr>
          <a:xfrm>
            <a:off x="5643562" y="736600"/>
            <a:ext cx="904875" cy="949325"/>
          </a:xfrm>
          <a:solidFill>
            <a:schemeClr val="bg1"/>
          </a:solidFill>
        </p:spPr>
        <p:txBody>
          <a:bodyPr/>
          <a:lstStyle/>
          <a:p>
            <a:r>
              <a:rPr lang="en-GB" dirty="0">
                <a:latin typeface="SassoonCRInfant" panose="02010503020300020003" pitchFamily="2" charset="0"/>
              </a:rPr>
              <a:t>RE</a:t>
            </a:r>
          </a:p>
        </p:txBody>
      </p:sp>
      <p:sp>
        <p:nvSpPr>
          <p:cNvPr id="3" name="Content Placeholder 2">
            <a:extLst>
              <a:ext uri="{FF2B5EF4-FFF2-40B4-BE49-F238E27FC236}">
                <a16:creationId xmlns:a16="http://schemas.microsoft.com/office/drawing/2014/main" id="{59188E23-00AF-4465-BF9D-20AF8217999F}"/>
              </a:ext>
            </a:extLst>
          </p:cNvPr>
          <p:cNvSpPr>
            <a:spLocks noGrp="1"/>
          </p:cNvSpPr>
          <p:nvPr>
            <p:ph idx="1"/>
          </p:nvPr>
        </p:nvSpPr>
        <p:spPr>
          <a:xfrm>
            <a:off x="838200" y="1892300"/>
            <a:ext cx="10515600" cy="3832225"/>
          </a:xfrm>
          <a:solidFill>
            <a:schemeClr val="bg1"/>
          </a:solidFill>
        </p:spPr>
        <p:txBody>
          <a:bodyPr/>
          <a:lstStyle/>
          <a:p>
            <a:pPr marL="0" indent="0" algn="just">
              <a:buNone/>
            </a:pPr>
            <a:r>
              <a:rPr lang="en-GB" dirty="0">
                <a:latin typeface="SassoonCRInfant" panose="02010503020300020003" pitchFamily="2" charset="0"/>
              </a:rPr>
              <a:t>Our RE this half term, we will be centred around ‘gifts’. We will think about gifts that we have received in the past and which we might like to receive for Christmas this year. We will consider how giving and receiving gifts make us feel.</a:t>
            </a:r>
          </a:p>
          <a:p>
            <a:pPr marL="0" indent="0" algn="just">
              <a:buNone/>
            </a:pPr>
            <a:endParaRPr lang="en-GB" dirty="0">
              <a:latin typeface="SassoonCRInfant" panose="02010503020300020003" pitchFamily="2" charset="0"/>
            </a:endParaRPr>
          </a:p>
          <a:p>
            <a:pPr marL="0" indent="0" algn="just">
              <a:buNone/>
            </a:pPr>
            <a:r>
              <a:rPr lang="en-GB" dirty="0">
                <a:latin typeface="SassoonCRInfant" panose="02010503020300020003" pitchFamily="2" charset="0"/>
              </a:rPr>
              <a:t>As part of this, we will also explore what gifts the Three Wisemen gave Jesus and consider what gifts Jesus might have been gifted if he had been born today.</a:t>
            </a:r>
          </a:p>
        </p:txBody>
      </p:sp>
    </p:spTree>
    <p:extLst>
      <p:ext uri="{BB962C8B-B14F-4D97-AF65-F5344CB8AC3E}">
        <p14:creationId xmlns:p14="http://schemas.microsoft.com/office/powerpoint/2010/main" val="4064441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8689A5-535C-418B-AD4B-CDA353CBB47C}"/>
              </a:ext>
            </a:extLst>
          </p:cNvPr>
          <p:cNvSpPr txBox="1"/>
          <p:nvPr/>
        </p:nvSpPr>
        <p:spPr>
          <a:xfrm>
            <a:off x="4470026" y="516031"/>
            <a:ext cx="3251948" cy="769441"/>
          </a:xfrm>
          <a:prstGeom prst="rect">
            <a:avLst/>
          </a:prstGeom>
          <a:solidFill>
            <a:schemeClr val="bg1"/>
          </a:solidFill>
        </p:spPr>
        <p:txBody>
          <a:bodyPr wrap="square" rtlCol="0">
            <a:spAutoFit/>
          </a:bodyPr>
          <a:lstStyle/>
          <a:p>
            <a:r>
              <a:rPr lang="en-GB" sz="4400" dirty="0">
                <a:latin typeface="SassoonCRInfant" panose="02010503020300020003" pitchFamily="2" charset="0"/>
              </a:rPr>
              <a:t>Enrichment </a:t>
            </a:r>
          </a:p>
        </p:txBody>
      </p:sp>
      <p:sp>
        <p:nvSpPr>
          <p:cNvPr id="3" name="TextBox 2">
            <a:extLst>
              <a:ext uri="{FF2B5EF4-FFF2-40B4-BE49-F238E27FC236}">
                <a16:creationId xmlns:a16="http://schemas.microsoft.com/office/drawing/2014/main" id="{8137F030-430C-45DA-BFFA-F15BC0F9573B}"/>
              </a:ext>
            </a:extLst>
          </p:cNvPr>
          <p:cNvSpPr txBox="1"/>
          <p:nvPr/>
        </p:nvSpPr>
        <p:spPr>
          <a:xfrm>
            <a:off x="1093694" y="1598519"/>
            <a:ext cx="10004612" cy="3785652"/>
          </a:xfrm>
          <a:prstGeom prst="rect">
            <a:avLst/>
          </a:prstGeom>
          <a:solidFill>
            <a:schemeClr val="bg1"/>
          </a:solidFill>
        </p:spPr>
        <p:txBody>
          <a:bodyPr wrap="square" rtlCol="0">
            <a:spAutoFit/>
          </a:bodyPr>
          <a:lstStyle/>
          <a:p>
            <a:pPr algn="just"/>
            <a:r>
              <a:rPr lang="en-GB" sz="2400" dirty="0">
                <a:latin typeface="SassoonCRInfant" panose="02010503020300020003" pitchFamily="2" charset="0"/>
              </a:rPr>
              <a:t>We will continue to have additional sessions delivered by specialists including:</a:t>
            </a:r>
          </a:p>
          <a:p>
            <a:pPr algn="just"/>
            <a:endParaRPr lang="en-GB" sz="2400" dirty="0">
              <a:latin typeface="SassoonCRInfant" panose="02010503020300020003" pitchFamily="2" charset="0"/>
            </a:endParaRPr>
          </a:p>
          <a:p>
            <a:pPr marL="342900" indent="-342900" algn="just">
              <a:buFont typeface="Arial" panose="020B0604020202020204" pitchFamily="34" charset="0"/>
              <a:buChar char="•"/>
            </a:pPr>
            <a:r>
              <a:rPr lang="en-GB" sz="2400" dirty="0">
                <a:latin typeface="SassoonCRInfant" panose="02010503020300020003" pitchFamily="2" charset="0"/>
              </a:rPr>
              <a:t>Relax Kids with Kath on Tuesday</a:t>
            </a:r>
          </a:p>
          <a:p>
            <a:pPr marL="342900" indent="-342900" algn="just">
              <a:buFont typeface="Arial" panose="020B0604020202020204" pitchFamily="34" charset="0"/>
              <a:buChar char="•"/>
            </a:pPr>
            <a:r>
              <a:rPr lang="en-GB" sz="2400" dirty="0">
                <a:latin typeface="SassoonCRInfant" panose="02010503020300020003" pitchFamily="2" charset="0"/>
              </a:rPr>
              <a:t>Forest School with Emily on Tuesday</a:t>
            </a:r>
          </a:p>
          <a:p>
            <a:pPr marL="342900" indent="-342900" algn="just">
              <a:buFont typeface="Arial" panose="020B0604020202020204" pitchFamily="34" charset="0"/>
              <a:buChar char="•"/>
            </a:pPr>
            <a:r>
              <a:rPr lang="en-GB" sz="2400" dirty="0">
                <a:latin typeface="SassoonCRInfant" panose="02010503020300020003" pitchFamily="2" charset="0"/>
              </a:rPr>
              <a:t>Music with Kathleen on Thursday</a:t>
            </a:r>
          </a:p>
          <a:p>
            <a:pPr marL="342900" indent="-342900" algn="just">
              <a:buFont typeface="Arial" panose="020B0604020202020204" pitchFamily="34" charset="0"/>
              <a:buChar char="•"/>
            </a:pPr>
            <a:r>
              <a:rPr lang="en-GB" sz="2400" dirty="0">
                <a:latin typeface="SassoonCRInfant" panose="02010503020300020003" pitchFamily="2" charset="0"/>
              </a:rPr>
              <a:t>Move Momentum with Daisy on Friday</a:t>
            </a:r>
          </a:p>
          <a:p>
            <a:pPr algn="just"/>
            <a:endParaRPr lang="en-GB" sz="2400" dirty="0">
              <a:latin typeface="SassoonCRInfant" panose="02010503020300020003" pitchFamily="2" charset="0"/>
            </a:endParaRPr>
          </a:p>
          <a:p>
            <a:pPr algn="just"/>
            <a:r>
              <a:rPr lang="en-GB" sz="2400" dirty="0">
                <a:latin typeface="SassoonCRInfant" panose="02010503020300020003" pitchFamily="2" charset="0"/>
              </a:rPr>
              <a:t>We will also enjoy some Christmas activities towards the end of the half term. In the meantime, we will be practising some songs for our Christmas performance which we hope you will be able to join us for!</a:t>
            </a:r>
          </a:p>
        </p:txBody>
      </p:sp>
    </p:spTree>
    <p:extLst>
      <p:ext uri="{BB962C8B-B14F-4D97-AF65-F5344CB8AC3E}">
        <p14:creationId xmlns:p14="http://schemas.microsoft.com/office/powerpoint/2010/main" val="5511694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1397</TotalTime>
  <Words>987</Words>
  <Application>Microsoft Office PowerPoint</Application>
  <PresentationFormat>Widescreen</PresentationFormat>
  <Paragraphs>44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SassoonCRInfant</vt:lpstr>
      <vt:lpstr>Office Theme</vt:lpstr>
      <vt:lpstr>Letters to Santa</vt:lpstr>
      <vt:lpstr>Literacy</vt:lpstr>
      <vt:lpstr>Maths</vt:lpstr>
      <vt:lpstr>Phonics </vt:lpstr>
      <vt:lpstr>Reading</vt:lpstr>
      <vt:lpstr>Art</vt:lpstr>
      <vt:lpstr>Science</vt:lpstr>
      <vt:lpstr>Geography</vt:lpstr>
      <vt:lpstr>PE and Physio</vt:lpstr>
      <vt:lpstr>PSHE</vt:lpstr>
      <vt:lpstr>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Santa</dc:title>
  <dc:creator>amelia black</dc:creator>
  <cp:lastModifiedBy>amelia black</cp:lastModifiedBy>
  <cp:revision>21</cp:revision>
  <dcterms:created xsi:type="dcterms:W3CDTF">2025-10-21T10:25:53Z</dcterms:created>
  <dcterms:modified xsi:type="dcterms:W3CDTF">2025-11-14T11:36:12Z</dcterms:modified>
</cp:coreProperties>
</file>