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5" r:id="rId6"/>
    <p:sldId id="264" r:id="rId7"/>
    <p:sldId id="263" r:id="rId8"/>
    <p:sldId id="262"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2/10/2025</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5BA285-9698-1B45-8319-D90A8C63F150}"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2/10/2025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2/10/2025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2/10/2025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CFCDFD-B4CF-A241-8D71-E814B10BEAF4}" type="datetimeFigureOut">
              <a:rPr lang="en-US" dirty="0"/>
              <a:t>2/10/2025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2/10/2025</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2/10/2025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2/10/2025</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B958BA2-93AA-4738-BFF6-B6CE264442B9}"/>
              </a:ext>
            </a:extLst>
          </p:cNvPr>
          <p:cNvSpPr txBox="1">
            <a:spLocks/>
          </p:cNvSpPr>
          <p:nvPr/>
        </p:nvSpPr>
        <p:spPr>
          <a:xfrm>
            <a:off x="2095500" y="875453"/>
            <a:ext cx="8001000" cy="2971801"/>
          </a:xfrm>
          <a:prstGeom prst="rect">
            <a:avLst/>
          </a:prstGeom>
          <a:effectLst/>
        </p:spPr>
        <p:txBody>
          <a:bodyPr vert="horz" lIns="91440" tIns="45720" rIns="91440" bIns="45720" rtlCol="0" anchor="b">
            <a:normAutofit/>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6000" b="1"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rPr>
              <a:t>Fox Class</a:t>
            </a:r>
            <a:br>
              <a:rPr kumimoji="0" lang="en-GB" sz="4800" b="0"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rPr>
            </a:br>
            <a:r>
              <a:rPr kumimoji="0" lang="en-GB" sz="4800" b="0"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rPr>
              <a:t>celebrations</a:t>
            </a:r>
          </a:p>
        </p:txBody>
      </p:sp>
      <p:sp>
        <p:nvSpPr>
          <p:cNvPr id="5" name="Subtitle 2">
            <a:extLst>
              <a:ext uri="{FF2B5EF4-FFF2-40B4-BE49-F238E27FC236}">
                <a16:creationId xmlns:a16="http://schemas.microsoft.com/office/drawing/2014/main" id="{C0D3E022-4DA4-4F68-B954-596AABDFFD2C}"/>
              </a:ext>
            </a:extLst>
          </p:cNvPr>
          <p:cNvSpPr txBox="1">
            <a:spLocks/>
          </p:cNvSpPr>
          <p:nvPr/>
        </p:nvSpPr>
        <p:spPr>
          <a:xfrm>
            <a:off x="2895600" y="3847254"/>
            <a:ext cx="6400800" cy="194733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2100" kern="1200" cap="none">
                <a:solidFill>
                  <a:schemeClr val="bg2">
                    <a:lumMod val="75000"/>
                  </a:schemeClr>
                </a:solidFill>
                <a:effectLst/>
                <a:latin typeface="+mn-lt"/>
                <a:ea typeface="+mn-ea"/>
                <a:cs typeface="+mn-cs"/>
              </a:defRPr>
            </a:lvl1pPr>
            <a:lvl2pPr marL="4572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pPr marL="0" marR="0" lvl="0" indent="0" algn="l" defTabSz="457200" rtl="0"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None/>
              <a:tabLst/>
              <a:defRPr/>
            </a:pPr>
            <a:endParaRPr kumimoji="0" lang="en-GB" sz="2100" b="0" i="0" u="none" strike="noStrike" kern="1200" cap="none" spc="0" normalizeH="0" baseline="0" noProof="0" dirty="0">
              <a:ln>
                <a:noFill/>
              </a:ln>
              <a:solidFill>
                <a:srgbClr val="17406D">
                  <a:lumMod val="75000"/>
                </a:srgbClr>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None/>
              <a:tabLst/>
              <a:defRPr/>
            </a:pPr>
            <a:endParaRPr kumimoji="0" lang="en-GB" sz="2100" b="0" i="0" u="none" strike="noStrike" kern="1200" cap="none" spc="0" normalizeH="0" baseline="0" noProof="0" dirty="0">
              <a:ln>
                <a:noFill/>
              </a:ln>
              <a:solidFill>
                <a:srgbClr val="17406D">
                  <a:lumMod val="75000"/>
                </a:srgbClr>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None/>
              <a:tabLst/>
              <a:defRPr/>
            </a:pPr>
            <a:endParaRPr kumimoji="0" lang="en-GB" sz="2100" b="0" i="0" u="none" strike="noStrike" kern="1200" cap="none" spc="0" normalizeH="0" baseline="0" noProof="0" dirty="0">
              <a:ln>
                <a:noFill/>
              </a:ln>
              <a:solidFill>
                <a:srgbClr val="17406D">
                  <a:lumMod val="75000"/>
                </a:srgbClr>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None/>
              <a:tabLst/>
              <a:defRPr/>
            </a:pPr>
            <a:r>
              <a:rPr kumimoji="0" lang="en-GB" sz="2600" b="1" i="0" u="none" strike="noStrike" kern="1200" cap="none" spc="0" normalizeH="0" baseline="0" noProof="0" dirty="0">
                <a:ln>
                  <a:noFill/>
                </a:ln>
                <a:solidFill>
                  <a:sysClr val="window" lastClr="FFFFFF"/>
                </a:solidFill>
                <a:effectLst/>
                <a:uLnTx/>
                <a:uFillTx/>
                <a:latin typeface="Century Gothic" panose="020B0502020202020204"/>
                <a:ea typeface="+mn-ea"/>
                <a:cs typeface="+mn-cs"/>
              </a:rPr>
              <a:t>                 </a:t>
            </a:r>
            <a:r>
              <a:rPr lang="en-GB" sz="2600" b="1" dirty="0">
                <a:solidFill>
                  <a:sysClr val="windowText" lastClr="000000"/>
                </a:solidFill>
                <a:latin typeface="Century Gothic" panose="020B0502020202020204"/>
              </a:rPr>
              <a:t>Spring</a:t>
            </a:r>
            <a:r>
              <a:rPr kumimoji="0" lang="en-GB" sz="2600" b="1" i="0" u="none" strike="noStrike" kern="1200" cap="none" spc="0" normalizeH="0" baseline="0" noProof="0" dirty="0">
                <a:ln>
                  <a:noFill/>
                </a:ln>
                <a:solidFill>
                  <a:sysClr val="windowText" lastClr="000000"/>
                </a:solidFill>
                <a:effectLst/>
                <a:uLnTx/>
                <a:uFillTx/>
                <a:latin typeface="Century Gothic" panose="020B0502020202020204"/>
                <a:ea typeface="+mn-ea"/>
                <a:cs typeface="+mn-cs"/>
              </a:rPr>
              <a:t> Term I 2025</a:t>
            </a:r>
          </a:p>
        </p:txBody>
      </p:sp>
    </p:spTree>
    <p:extLst>
      <p:ext uri="{BB962C8B-B14F-4D97-AF65-F5344CB8AC3E}">
        <p14:creationId xmlns:p14="http://schemas.microsoft.com/office/powerpoint/2010/main" val="264600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BEB08-3DCE-4563-ABE6-75E4FC60A80E}"/>
              </a:ext>
            </a:extLst>
          </p:cNvPr>
          <p:cNvSpPr txBox="1">
            <a:spLocks/>
          </p:cNvSpPr>
          <p:nvPr/>
        </p:nvSpPr>
        <p:spPr>
          <a:xfrm>
            <a:off x="1731562" y="2049631"/>
            <a:ext cx="8728876" cy="297180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marR="0" lvl="0" indent="-457200" algn="ctr"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br>
              <a:rPr kumimoji="0" lang="en-GB" sz="2600" i="0" u="none" strike="noStrike" kern="1200" cap="none" spc="0" normalizeH="0" baseline="0" noProof="0" dirty="0">
                <a:ln>
                  <a:noFill/>
                </a:ln>
                <a:solidFill>
                  <a:prstClr val="white"/>
                </a:solidFill>
                <a:effectLst/>
                <a:uLnTx/>
                <a:uFillTx/>
                <a:latin typeface="Century Gothic" panose="020B0502020202020204" pitchFamily="34" charset="0"/>
              </a:rPr>
            </a:br>
            <a:r>
              <a:rPr kumimoji="0" lang="en-GB" sz="3600" i="0" u="none" strike="noStrike" kern="1200" cap="none" spc="0" normalizeH="0" baseline="0" noProof="0" dirty="0">
                <a:ln>
                  <a:noFill/>
                </a:ln>
                <a:solidFill>
                  <a:sysClr val="windowText" lastClr="000000"/>
                </a:solidFill>
                <a:effectLst/>
                <a:uLnTx/>
                <a:uFillTx/>
                <a:latin typeface="Century Gothic" panose="020B0502020202020204" pitchFamily="34" charset="0"/>
              </a:rPr>
              <a:t>During this half term we will be exploring stories by Julia Donaldson and mainly focusing on ‘Gruffalo’, ‘The smartest giant in town’ and ‘The snail and the whale’ stories.</a:t>
            </a:r>
            <a:endParaRPr kumimoji="0" lang="en-GB" sz="3100" i="0" u="none" strike="noStrike" kern="1200" cap="all" spc="0" normalizeH="0" baseline="0" noProof="0" dirty="0">
              <a:ln w="3175" cmpd="sng">
                <a:noFill/>
              </a:ln>
              <a:solidFill>
                <a:sysClr val="windowText" lastClr="000000"/>
              </a:solidFill>
              <a:effectLst/>
              <a:uLnTx/>
              <a:uFillTx/>
              <a:latin typeface="Century Gothic" panose="020B0502020202020204" pitchFamily="34" charset="0"/>
            </a:endParaRPr>
          </a:p>
        </p:txBody>
      </p:sp>
    </p:spTree>
    <p:extLst>
      <p:ext uri="{BB962C8B-B14F-4D97-AF65-F5344CB8AC3E}">
        <p14:creationId xmlns:p14="http://schemas.microsoft.com/office/powerpoint/2010/main" val="2740894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26EBC-2174-473D-9526-3891C5F8BD78}"/>
              </a:ext>
            </a:extLst>
          </p:cNvPr>
          <p:cNvSpPr txBox="1">
            <a:spLocks/>
          </p:cNvSpPr>
          <p:nvPr/>
        </p:nvSpPr>
        <p:spPr>
          <a:xfrm>
            <a:off x="2388094" y="427220"/>
            <a:ext cx="9318754" cy="643078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ysClr val="windowText" lastClr="000000"/>
                </a:solidFill>
                <a:effectLst/>
                <a:uLnTx/>
                <a:uFillTx/>
                <a:latin typeface="Century Gothic" panose="020B0502020202020204" pitchFamily="34" charset="0"/>
              </a:rPr>
              <a:t>Personal, social and emotional development </a:t>
            </a:r>
            <a:br>
              <a:rPr kumimoji="0" lang="en-GB" sz="2400" i="0" u="none" strike="noStrike" kern="1200" cap="none" spc="0" normalizeH="0" baseline="0" noProof="0" dirty="0">
                <a:ln>
                  <a:noFill/>
                </a:ln>
                <a:solidFill>
                  <a:sysClr val="windowText" lastClr="000000"/>
                </a:solidFill>
                <a:effectLst/>
                <a:uLnTx/>
                <a:uFillTx/>
                <a:latin typeface="Century Gothic" panose="020B0502020202020204" pitchFamily="34" charset="0"/>
              </a:rPr>
            </a:br>
            <a:br>
              <a:rPr kumimoji="0" lang="en-GB" sz="24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This half term we will have opportunities to learn about our preferences.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Apart from choosing between activities we would like to do, we will also be able to choose the stories we want staff to read to us. This will allow us to continue practicing sharing with our friends. We will share space and story resources and also take turns.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cap="none" dirty="0">
                <a:ln>
                  <a:noFill/>
                </a:ln>
                <a:solidFill>
                  <a:sysClr val="windowText" lastClr="000000"/>
                </a:solidFill>
                <a:latin typeface="Century Gothic" panose="020B0502020202020204" pitchFamily="34" charset="0"/>
              </a:rPr>
              <a:t>Through some of the stories we </a:t>
            </a: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will </a:t>
            </a:r>
            <a:r>
              <a:rPr lang="en-GB" sz="2200" cap="none" dirty="0">
                <a:ln>
                  <a:noFill/>
                </a:ln>
                <a:solidFill>
                  <a:sysClr val="windowText" lastClr="000000"/>
                </a:solidFill>
                <a:latin typeface="Century Gothic" panose="020B0502020202020204" pitchFamily="34" charset="0"/>
              </a:rPr>
              <a:t>e</a:t>
            </a:r>
            <a:r>
              <a:rPr kumimoji="0" lang="en-GB" sz="2200" i="0" u="none" strike="noStrike" kern="1200" cap="none" spc="0" normalizeH="0" baseline="0" noProof="0" dirty="0" err="1">
                <a:ln>
                  <a:noFill/>
                </a:ln>
                <a:solidFill>
                  <a:sysClr val="windowText" lastClr="000000"/>
                </a:solidFill>
                <a:effectLst/>
                <a:uLnTx/>
                <a:uFillTx/>
                <a:latin typeface="Century Gothic" panose="020B0502020202020204" pitchFamily="34" charset="0"/>
              </a:rPr>
              <a:t>xplore</a:t>
            </a: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 kindness and revisit being thankful. Emotions are </a:t>
            </a:r>
            <a:r>
              <a:rPr lang="en-GB" sz="2200" cap="none" dirty="0">
                <a:ln>
                  <a:noFill/>
                </a:ln>
                <a:solidFill>
                  <a:sysClr val="windowText" lastClr="000000"/>
                </a:solidFill>
                <a:latin typeface="Century Gothic" panose="020B0502020202020204" pitchFamily="34" charset="0"/>
              </a:rPr>
              <a:t>very important in children development </a:t>
            </a: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and </a:t>
            </a:r>
            <a:r>
              <a:rPr lang="en-GB" sz="2200" cap="none" dirty="0">
                <a:ln>
                  <a:noFill/>
                </a:ln>
                <a:solidFill>
                  <a:sysClr val="windowText" lastClr="000000"/>
                </a:solidFill>
                <a:latin typeface="Century Gothic" panose="020B0502020202020204" pitchFamily="34" charset="0"/>
              </a:rPr>
              <a:t>it is a very difficult concept for them to understand</a:t>
            </a: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 We will be talking about how people and animals may feel when reading our stories using basic emotions of ‘happy’ and ‘sad’. When staff see us ‘happy’ and smiley or ‘sad’, </a:t>
            </a:r>
            <a:r>
              <a:rPr lang="en-GB" sz="2200" cap="none" dirty="0">
                <a:ln>
                  <a:noFill/>
                </a:ln>
                <a:solidFill>
                  <a:sysClr val="windowText" lastClr="000000"/>
                </a:solidFill>
                <a:latin typeface="Century Gothic" panose="020B0502020202020204" pitchFamily="34" charset="0"/>
              </a:rPr>
              <a:t>they </a:t>
            </a: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will reinforce by simple word and Makaton sign.</a:t>
            </a:r>
            <a:br>
              <a:rPr kumimoji="0" lang="en-GB" sz="2400" b="1" i="0" u="none" strike="noStrike" kern="1200" cap="none" spc="0" normalizeH="0" baseline="0" noProof="0" dirty="0">
                <a:ln>
                  <a:noFill/>
                </a:ln>
                <a:solidFill>
                  <a:prstClr val="white"/>
                </a:solidFill>
                <a:effectLst/>
                <a:uLnTx/>
                <a:uFillTx/>
                <a:latin typeface="Calibri" panose="020F0502020204030204"/>
                <a:ea typeface="+mj-ea"/>
                <a:cs typeface="+mj-cs"/>
              </a:rPr>
            </a:br>
            <a:br>
              <a:rPr kumimoji="0" lang="en-GB" sz="2400" b="1" i="0" u="none" strike="noStrike" kern="1200" cap="none" spc="0" normalizeH="0" baseline="0" noProof="0" dirty="0">
                <a:ln>
                  <a:noFill/>
                </a:ln>
                <a:solidFill>
                  <a:prstClr val="white"/>
                </a:solidFill>
                <a:effectLst/>
                <a:uLnTx/>
                <a:uFillTx/>
                <a:latin typeface="Calibri" panose="020F0502020204030204"/>
                <a:ea typeface="+mj-ea"/>
                <a:cs typeface="+mj-cs"/>
              </a:rPr>
            </a:br>
            <a:endParaRPr kumimoji="0" lang="en-GB" sz="2400" b="0" i="0" u="none" strike="noStrike" kern="1200" cap="all" spc="0" normalizeH="0" baseline="0" noProof="0" dirty="0">
              <a:ln w="3175" cmpd="sng">
                <a:noFill/>
              </a:ln>
              <a:solidFill>
                <a:sysClr val="window" lastClr="FFFFFF"/>
              </a:solidFill>
              <a:effectLst/>
              <a:uLnTx/>
              <a:uFillTx/>
              <a:latin typeface="Century Gothic" panose="020B0502020202020204"/>
              <a:ea typeface="+mj-ea"/>
              <a:cs typeface="+mj-cs"/>
            </a:endParaRPr>
          </a:p>
        </p:txBody>
      </p:sp>
    </p:spTree>
    <p:extLst>
      <p:ext uri="{BB962C8B-B14F-4D97-AF65-F5344CB8AC3E}">
        <p14:creationId xmlns:p14="http://schemas.microsoft.com/office/powerpoint/2010/main" val="3497974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B9618-617A-4D3D-9702-C35C2FDB4B06}"/>
              </a:ext>
            </a:extLst>
          </p:cNvPr>
          <p:cNvSpPr txBox="1">
            <a:spLocks/>
          </p:cNvSpPr>
          <p:nvPr/>
        </p:nvSpPr>
        <p:spPr>
          <a:xfrm>
            <a:off x="2574525" y="946064"/>
            <a:ext cx="9049059" cy="4965872"/>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300" b="1" i="0" u="none" strike="noStrike" kern="1200" cap="none" spc="0" normalizeH="0" baseline="0" noProof="0" dirty="0">
                <a:ln>
                  <a:noFill/>
                </a:ln>
                <a:solidFill>
                  <a:sysClr val="windowText" lastClr="000000"/>
                </a:solidFill>
                <a:effectLst/>
                <a:uLnTx/>
                <a:uFillTx/>
                <a:latin typeface="Century Gothic" panose="020B0502020202020204" pitchFamily="34" charset="0"/>
              </a:rPr>
              <a:t>Communication and language</a:t>
            </a:r>
            <a:br>
              <a:rPr kumimoji="0" lang="en-GB" sz="40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4000" i="0" u="none" strike="noStrike" kern="1200" cap="none" spc="0" normalizeH="0" baseline="0" noProof="0" dirty="0">
                <a:ln>
                  <a:noFill/>
                </a:ln>
                <a:solidFill>
                  <a:sysClr val="windowText" lastClr="000000"/>
                </a:solidFill>
                <a:effectLst/>
                <a:uLnTx/>
                <a:uFillTx/>
                <a:latin typeface="Century Gothic" panose="020B0502020202020204" pitchFamily="34" charset="0"/>
              </a:rPr>
              <a:t> </a:t>
            </a:r>
            <a:br>
              <a:rPr kumimoji="0" lang="en-GB" sz="40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700" i="0" u="none" strike="noStrike" kern="1200" cap="none" spc="0" normalizeH="0" baseline="0" noProof="0" dirty="0">
                <a:ln>
                  <a:noFill/>
                </a:ln>
                <a:solidFill>
                  <a:sysClr val="windowText" lastClr="000000"/>
                </a:solidFill>
                <a:effectLst/>
                <a:uLnTx/>
                <a:uFillTx/>
                <a:latin typeface="Century Gothic" panose="020B0502020202020204" pitchFamily="34" charset="0"/>
              </a:rPr>
              <a:t>We will continue to focus on understanding visual (symbols), Makaton, simple gestural and verbal clues that </a:t>
            </a:r>
            <a:r>
              <a:rPr lang="en-GB" sz="2700" cap="none" dirty="0">
                <a:ln>
                  <a:noFill/>
                </a:ln>
                <a:solidFill>
                  <a:sysClr val="windowText" lastClr="000000"/>
                </a:solidFill>
                <a:latin typeface="Century Gothic" panose="020B0502020202020204" pitchFamily="34" charset="0"/>
              </a:rPr>
              <a:t>informs us</a:t>
            </a:r>
            <a:r>
              <a:rPr kumimoji="0" lang="en-GB" sz="2700" i="0" u="none" strike="noStrike" kern="1200" cap="none" spc="0" normalizeH="0" baseline="0" noProof="0" dirty="0">
                <a:ln>
                  <a:noFill/>
                </a:ln>
                <a:solidFill>
                  <a:sysClr val="windowText" lastClr="000000"/>
                </a:solidFill>
                <a:effectLst/>
                <a:uLnTx/>
                <a:uFillTx/>
                <a:latin typeface="Century Gothic" panose="020B0502020202020204" pitchFamily="34" charset="0"/>
              </a:rPr>
              <a:t> what is going to happen. Being consistent helps our students to develop their understanding of the daily routines and expectations being put on them. We still will work on focusing and using our ‘Now and next’ boards across the day. </a:t>
            </a:r>
            <a:br>
              <a:rPr kumimoji="0" lang="en-GB" sz="27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endParaRPr kumimoji="0" lang="en-GB" sz="2700" b="0"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endParaRPr>
          </a:p>
        </p:txBody>
      </p:sp>
    </p:spTree>
    <p:extLst>
      <p:ext uri="{BB962C8B-B14F-4D97-AF65-F5344CB8AC3E}">
        <p14:creationId xmlns:p14="http://schemas.microsoft.com/office/powerpoint/2010/main" val="3460468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04D68-2247-47BF-B934-B2847AF648EE}"/>
              </a:ext>
            </a:extLst>
          </p:cNvPr>
          <p:cNvSpPr txBox="1">
            <a:spLocks/>
          </p:cNvSpPr>
          <p:nvPr/>
        </p:nvSpPr>
        <p:spPr>
          <a:xfrm>
            <a:off x="2592280" y="-88776"/>
            <a:ext cx="9245312" cy="6205490"/>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900" b="1" i="0" u="none" strike="noStrike" kern="1200" cap="none" spc="0" normalizeH="0" baseline="0" noProof="0" dirty="0">
                <a:ln>
                  <a:noFill/>
                </a:ln>
                <a:solidFill>
                  <a:sysClr val="windowText" lastClr="000000"/>
                </a:solidFill>
                <a:effectLst/>
                <a:uLnTx/>
                <a:uFillTx/>
                <a:latin typeface="Century Gothic" panose="020B0502020202020204" pitchFamily="34" charset="0"/>
              </a:rPr>
              <a:t>Physical development </a:t>
            </a:r>
          </a:p>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GB" sz="40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The children will be continuing to participate in daily physical exercise, </a:t>
            </a:r>
            <a:r>
              <a:rPr lang="en-GB" sz="2200" cap="none" dirty="0">
                <a:ln>
                  <a:noFill/>
                </a:ln>
                <a:solidFill>
                  <a:sysClr val="windowText" lastClr="000000"/>
                </a:solidFill>
                <a:latin typeface="Century Gothic" panose="020B0502020202020204" pitchFamily="34" charset="0"/>
              </a:rPr>
              <a:t>mainly</a:t>
            </a: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 indoors due to the weather. This helps us further develop gross motor skills but also share an activity/equipment with peers and tolerate each other. Students will continue to enjoy equipment such as the swing, the Tumble Form car, spinning cone and a variety of other piece of PE equipment on a regular basis. They will be also able to practice moving their bodies in different ways through regular soft play sessions and weekly Move Momentum. Both activities are helping students to practice their balance, strengthen their muscles, and make them aware of space around them.</a:t>
            </a:r>
            <a:b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200" i="0" u="none" strike="noStrike" kern="1200" cap="none" spc="0" normalizeH="0" baseline="0" noProof="0" dirty="0">
                <a:ln>
                  <a:noFill/>
                </a:ln>
                <a:solidFill>
                  <a:sysClr val="windowText" lastClr="000000"/>
                </a:solidFill>
                <a:effectLst/>
                <a:uLnTx/>
                <a:uFillTx/>
                <a:latin typeface="Century Gothic" panose="020B0502020202020204" pitchFamily="34" charset="0"/>
              </a:rPr>
              <a:t> They will also have a lot of opportunities to practice and work on their fine motor skills when playing with playdoh, sand, kinetic sand, salt dough, slime, different textured messy play. Playing with these materials help to develop skills such as grasping, holding, squeezing and releasing i.e. tools (rolling pin, cutters, shapes). </a:t>
            </a:r>
            <a:endParaRPr kumimoji="0" lang="en-GB" sz="2200" i="0" u="none" strike="noStrike" kern="1200" cap="all" spc="0" normalizeH="0" baseline="0" noProof="0" dirty="0">
              <a:ln w="3175" cmpd="sng">
                <a:noFill/>
              </a:ln>
              <a:solidFill>
                <a:sysClr val="windowText" lastClr="000000"/>
              </a:solidFill>
              <a:effectLst/>
              <a:uLnTx/>
              <a:uFillTx/>
              <a:latin typeface="Century Gothic" panose="020B0502020202020204" pitchFamily="34" charset="0"/>
            </a:endParaRPr>
          </a:p>
        </p:txBody>
      </p:sp>
    </p:spTree>
    <p:extLst>
      <p:ext uri="{BB962C8B-B14F-4D97-AF65-F5344CB8AC3E}">
        <p14:creationId xmlns:p14="http://schemas.microsoft.com/office/powerpoint/2010/main" val="943373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85623-7D85-4246-80AA-F6159818AE86}"/>
              </a:ext>
            </a:extLst>
          </p:cNvPr>
          <p:cNvSpPr txBox="1">
            <a:spLocks/>
          </p:cNvSpPr>
          <p:nvPr/>
        </p:nvSpPr>
        <p:spPr>
          <a:xfrm>
            <a:off x="2565645" y="949911"/>
            <a:ext cx="9261319" cy="5437545"/>
          </a:xfrm>
          <a:prstGeom prst="rect">
            <a:avLst/>
          </a:prstGeom>
          <a:effectLst/>
        </p:spPr>
        <p:txBody>
          <a:bodyPr vert="horz" lIns="91440" tIns="45720" rIns="91440" bIns="45720" rtlCol="0" anchor="b">
            <a:normAutofit fontScale="90000" lnSpcReduction="100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90000"/>
              </a:lnSpc>
              <a:spcBef>
                <a:spcPts val="1000"/>
              </a:spcBef>
              <a:spcAft>
                <a:spcPts val="0"/>
              </a:spcAft>
              <a:buClrTx/>
              <a:buSzTx/>
              <a:buFontTx/>
              <a:buNone/>
              <a:tabLst/>
              <a:defRPr/>
            </a:pPr>
            <a:r>
              <a:rPr kumimoji="0" lang="en-GB" sz="3600" b="1" i="0" u="none" strike="noStrike" kern="1200" cap="none" spc="0" normalizeH="0" baseline="0" noProof="0" dirty="0">
                <a:ln>
                  <a:noFill/>
                </a:ln>
                <a:solidFill>
                  <a:sysClr val="windowText" lastClr="000000"/>
                </a:solidFill>
                <a:effectLst/>
                <a:uLnTx/>
                <a:uFillTx/>
                <a:latin typeface="Century Gothic" panose="020B0502020202020204" pitchFamily="34" charset="0"/>
              </a:rPr>
              <a:t>Maths</a:t>
            </a:r>
            <a:br>
              <a:rPr kumimoji="0" lang="en-GB" sz="2000" i="0" u="none" strike="noStrike" kern="1200" cap="none" spc="0" normalizeH="0" baseline="0" noProof="0" dirty="0">
                <a:ln>
                  <a:noFill/>
                </a:ln>
                <a:solidFill>
                  <a:sysClr val="windowText" lastClr="000000"/>
                </a:solidFill>
                <a:effectLst/>
                <a:uLnTx/>
                <a:uFillTx/>
                <a:latin typeface="Century Gothic" panose="020B0502020202020204" pitchFamily="34" charset="0"/>
              </a:rPr>
            </a:br>
            <a:br>
              <a:rPr kumimoji="0" lang="en-GB" sz="20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t>This half term in maths we will continue focusing on change through the concepts of number, measure (one more</a:t>
            </a:r>
            <a:r>
              <a:rPr kumimoji="0" lang="en-GB" sz="2500" i="0" u="none" strike="noStrike" kern="1200" cap="none" spc="0" normalizeH="0" baseline="0" noProof="0">
                <a:ln>
                  <a:noFill/>
                </a:ln>
                <a:solidFill>
                  <a:sysClr val="windowText" lastClr="000000"/>
                </a:solidFill>
                <a:effectLst/>
                <a:uLnTx/>
                <a:uFillTx/>
                <a:latin typeface="Century Gothic" panose="020B0502020202020204" pitchFamily="34" charset="0"/>
              </a:rPr>
              <a:t>), shape </a:t>
            </a:r>
            <a: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t>and pattern. We will also explore or concept of ‘big’ and small’. Our stories we are learning through will support it</a:t>
            </a:r>
            <a:r>
              <a:rPr lang="en-GB" sz="2500" cap="none" dirty="0">
                <a:ln>
                  <a:noFill/>
                </a:ln>
                <a:solidFill>
                  <a:sysClr val="windowText" lastClr="000000"/>
                </a:solidFill>
                <a:latin typeface="Century Gothic" panose="020B0502020202020204" pitchFamily="34" charset="0"/>
              </a:rPr>
              <a:t>. Additionally, the </a:t>
            </a:r>
            <a: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t>children will be taking part in sensory activities using paint, coloured water, messy play, playdough, kinetic sand, </a:t>
            </a:r>
            <a:r>
              <a:rPr lang="en-GB" sz="2500" cap="none" dirty="0">
                <a:ln>
                  <a:noFill/>
                </a:ln>
                <a:solidFill>
                  <a:sysClr val="windowText" lastClr="000000"/>
                </a:solidFill>
                <a:latin typeface="Century Gothic" panose="020B0502020202020204" pitchFamily="34" charset="0"/>
              </a:rPr>
              <a:t>bath jelly, shredded paper etc. </a:t>
            </a:r>
            <a: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t>This will also support their learning and help to reinforce their colour preference or recognition. We will also continue working on ‘full and empty’, tall and short’ and ‘high and low’ in sensory activities.</a:t>
            </a:r>
            <a:b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t>We will be using light up, noisy, different textured and vibrating resources during Bucket time.</a:t>
            </a:r>
            <a:b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t>We will also continue to develop children’s knowledge of numbers through songs, rhyme times, blocks and other topic related maths activities. </a:t>
            </a:r>
            <a:br>
              <a:rPr kumimoji="0" lang="en-GB" sz="2500" i="0" u="none" strike="noStrike" kern="1200" cap="none" spc="0" normalizeH="0" baseline="0" noProof="0" dirty="0">
                <a:ln>
                  <a:noFill/>
                </a:ln>
                <a:solidFill>
                  <a:sysClr val="windowText" lastClr="000000"/>
                </a:solidFill>
                <a:effectLst/>
                <a:uLnTx/>
                <a:uFillTx/>
                <a:latin typeface="Century Gothic" panose="020B0502020202020204" pitchFamily="34" charset="0"/>
              </a:rPr>
            </a:br>
            <a:endParaRPr kumimoji="0" lang="en-GB" sz="2500" i="0" u="none" strike="noStrike" kern="1200" cap="all" spc="0" normalizeH="0" baseline="0" noProof="0" dirty="0">
              <a:ln w="3175" cmpd="sng">
                <a:noFill/>
              </a:ln>
              <a:solidFill>
                <a:sysClr val="windowText" lastClr="000000"/>
              </a:solidFill>
              <a:effectLst/>
              <a:uLnTx/>
              <a:uFillTx/>
              <a:latin typeface="Century Gothic" panose="020B0502020202020204" pitchFamily="34" charset="0"/>
            </a:endParaRPr>
          </a:p>
        </p:txBody>
      </p:sp>
    </p:spTree>
    <p:extLst>
      <p:ext uri="{BB962C8B-B14F-4D97-AF65-F5344CB8AC3E}">
        <p14:creationId xmlns:p14="http://schemas.microsoft.com/office/powerpoint/2010/main" val="2366986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76904-F1AB-4A38-A8B0-7405FD85D8F0}"/>
              </a:ext>
            </a:extLst>
          </p:cNvPr>
          <p:cNvSpPr txBox="1">
            <a:spLocks/>
          </p:cNvSpPr>
          <p:nvPr/>
        </p:nvSpPr>
        <p:spPr>
          <a:xfrm>
            <a:off x="2405848" y="1107046"/>
            <a:ext cx="9228634" cy="5750954"/>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300" b="1" i="0" u="none" strike="noStrike" kern="1200" cap="none" spc="0" normalizeH="0" baseline="0" noProof="0" dirty="0">
                <a:ln>
                  <a:noFill/>
                </a:ln>
                <a:solidFill>
                  <a:sysClr val="windowText" lastClr="000000"/>
                </a:solidFill>
                <a:effectLst/>
                <a:uLnTx/>
                <a:uFillTx/>
                <a:latin typeface="Century Gothic" panose="020B0502020202020204" pitchFamily="34" charset="0"/>
              </a:rPr>
              <a:t>Literacy </a:t>
            </a:r>
            <a:br>
              <a:rPr kumimoji="0" lang="en-GB" sz="24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br>
              <a:rPr kumimoji="0" lang="en-GB" sz="24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900" i="0" u="none" strike="noStrike" kern="1200" cap="none" spc="0" normalizeH="0" baseline="0" noProof="0" dirty="0">
                <a:ln>
                  <a:noFill/>
                </a:ln>
                <a:solidFill>
                  <a:sysClr val="windowText" lastClr="000000"/>
                </a:solidFill>
                <a:effectLst/>
                <a:uLnTx/>
                <a:uFillTx/>
                <a:latin typeface="Century Gothic" panose="020B0502020202020204" pitchFamily="34" charset="0"/>
              </a:rPr>
              <a:t>In literacy the children will experience topic related stories, rhymes and songs liked to familiar settings and/or circumstances. They will be experiencing sensory stories to support their learning needs and to motivate and engage them in exploring sensory resources linked to the text. During singing times the children will be able to anticipate and hopefully with time join in with key phrases and actions. Staff will continue to model and sign using Makaton. </a:t>
            </a:r>
            <a:br>
              <a:rPr kumimoji="0" lang="en-GB" sz="2900"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2900"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endParaRPr kumimoji="0" lang="en-GB" sz="2900"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endParaRPr>
          </a:p>
        </p:txBody>
      </p:sp>
    </p:spTree>
    <p:extLst>
      <p:ext uri="{BB962C8B-B14F-4D97-AF65-F5344CB8AC3E}">
        <p14:creationId xmlns:p14="http://schemas.microsoft.com/office/powerpoint/2010/main" val="605483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C5AD8-7148-4F48-987F-9415F4053214}"/>
              </a:ext>
            </a:extLst>
          </p:cNvPr>
          <p:cNvSpPr txBox="1">
            <a:spLocks/>
          </p:cNvSpPr>
          <p:nvPr/>
        </p:nvSpPr>
        <p:spPr>
          <a:xfrm>
            <a:off x="2441358" y="381740"/>
            <a:ext cx="9202001" cy="5653299"/>
          </a:xfrm>
          <a:prstGeom prst="rect">
            <a:avLst/>
          </a:prstGeom>
          <a:effectLst/>
        </p:spPr>
        <p:txBody>
          <a:bodyPr vert="horz" lIns="91440" tIns="45720" rIns="91440" bIns="45720" rtlCol="0" anchor="b">
            <a:normAutofit fontScale="97500" lnSpcReduction="100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300" b="1" i="0" u="none" strike="noStrike" kern="1200" cap="none" spc="0" normalizeH="0" baseline="0" noProof="0" dirty="0">
                <a:ln>
                  <a:noFill/>
                </a:ln>
                <a:solidFill>
                  <a:sysClr val="windowText" lastClr="000000"/>
                </a:solidFill>
                <a:effectLst/>
                <a:uLnTx/>
                <a:uFillTx/>
                <a:latin typeface="Century Gothic" panose="020B0502020202020204" pitchFamily="34" charset="0"/>
              </a:rPr>
              <a:t>Understanding the world </a:t>
            </a:r>
            <a:br>
              <a:rPr kumimoji="0" lang="en-GB" sz="25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br>
              <a:rPr kumimoji="0" lang="en-GB" sz="25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2900" i="0" u="none" strike="noStrike" kern="1200" cap="none" spc="0" normalizeH="0" baseline="0" noProof="0" dirty="0">
                <a:ln>
                  <a:noFill/>
                </a:ln>
                <a:solidFill>
                  <a:sysClr val="windowText" lastClr="000000"/>
                </a:solidFill>
                <a:effectLst/>
                <a:uLnTx/>
                <a:uFillTx/>
                <a:latin typeface="Century Gothic" panose="020B0502020202020204" pitchFamily="34" charset="0"/>
              </a:rPr>
              <a:t>The children will be introduced to different celebrations and traditions with the support of stories, singing, traditional food and wear and exploratory play. We will explore different celebrations and engage in special sessions linked to them such as ‘Chinese New Year’, ‘Multicultural week’ or ‘Valentines’. We will also continue to participate in Bucket time which allows the children to better understand how things work in their environment as well as promoting crucial listening and attention skills. </a:t>
            </a:r>
            <a:br>
              <a:rPr kumimoji="0" lang="en-GB" sz="2900"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27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endParaRPr kumimoji="0" lang="en-GB" sz="2700" b="0"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endParaRPr>
          </a:p>
        </p:txBody>
      </p:sp>
    </p:spTree>
    <p:extLst>
      <p:ext uri="{BB962C8B-B14F-4D97-AF65-F5344CB8AC3E}">
        <p14:creationId xmlns:p14="http://schemas.microsoft.com/office/powerpoint/2010/main" val="2830765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F9F60-0AF5-4054-8688-5A48B28B3932}"/>
              </a:ext>
            </a:extLst>
          </p:cNvPr>
          <p:cNvSpPr txBox="1">
            <a:spLocks/>
          </p:cNvSpPr>
          <p:nvPr/>
        </p:nvSpPr>
        <p:spPr>
          <a:xfrm>
            <a:off x="2423603" y="587688"/>
            <a:ext cx="9289029" cy="5682624"/>
          </a:xfrm>
          <a:prstGeom prst="rect">
            <a:avLst/>
          </a:prstGeom>
          <a:effectLst/>
        </p:spPr>
        <p:txBody>
          <a:bodyPr vert="horz" lIns="91440" tIns="45720" rIns="91440" bIns="45720" rtlCol="0" anchor="b">
            <a:normAutofit fontScale="52500" lnSpcReduction="20000"/>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kumimoji="0" lang="en-GB" sz="40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40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40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61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6100" b="1" i="0" u="none" strike="noStrike" kern="1200" cap="none" spc="0" normalizeH="0" baseline="0" noProof="0" dirty="0">
                <a:ln>
                  <a:noFill/>
                </a:ln>
                <a:solidFill>
                  <a:sysClr val="windowText" lastClr="000000"/>
                </a:solidFill>
                <a:effectLst/>
                <a:uLnTx/>
                <a:uFillTx/>
                <a:latin typeface="Century Gothic" panose="020B0502020202020204" pitchFamily="34" charset="0"/>
              </a:rPr>
              <a:t>Expressive art and design </a:t>
            </a:r>
            <a:br>
              <a:rPr kumimoji="0" lang="en-GB" sz="41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br>
              <a:rPr kumimoji="0" lang="en-GB" sz="4100" b="1"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4700" i="0" u="none" strike="noStrike" kern="1200" cap="none" spc="0" normalizeH="0" baseline="0" noProof="0" dirty="0">
                <a:ln>
                  <a:noFill/>
                </a:ln>
                <a:solidFill>
                  <a:sysClr val="windowText" lastClr="000000"/>
                </a:solidFill>
                <a:effectLst/>
                <a:uLnTx/>
                <a:uFillTx/>
                <a:latin typeface="Century Gothic" panose="020B0502020202020204" pitchFamily="34" charset="0"/>
              </a:rPr>
              <a:t>The children will continue to have the opportunity to take part in Move Momentum, a sensory music session where the they are encouraged to respond to music via bodily movement. They also have the opportunity to explore different musical instruments during our weekly music lesson including ukuleles, violins, djembe drums, bells and more! </a:t>
            </a:r>
            <a:br>
              <a:rPr kumimoji="0" lang="en-GB" sz="4700" i="0" u="none" strike="noStrike" kern="1200" cap="none" spc="0" normalizeH="0" baseline="0" noProof="0" dirty="0">
                <a:ln>
                  <a:noFill/>
                </a:ln>
                <a:solidFill>
                  <a:sysClr val="windowText" lastClr="000000"/>
                </a:solidFill>
                <a:effectLst/>
                <a:uLnTx/>
                <a:uFillTx/>
                <a:latin typeface="Century Gothic" panose="020B0502020202020204" pitchFamily="34" charset="0"/>
              </a:rPr>
            </a:br>
            <a:r>
              <a:rPr kumimoji="0" lang="en-GB" sz="4700" i="0" u="none" strike="noStrike" kern="1200" cap="none" spc="0" normalizeH="0" baseline="0" noProof="0" dirty="0">
                <a:ln>
                  <a:noFill/>
                </a:ln>
                <a:solidFill>
                  <a:sysClr val="windowText" lastClr="000000"/>
                </a:solidFill>
                <a:effectLst/>
                <a:uLnTx/>
                <a:uFillTx/>
                <a:latin typeface="Century Gothic" panose="020B0502020202020204" pitchFamily="34" charset="0"/>
              </a:rPr>
              <a:t>In class and in our outdoor learning area or Sensory garden they will have the opportunity to explore and experiment with different textures and materials when creating a piece of art. We will be using paint, fabrics, glitter, food colourant, sand, kinetic sand, salt dough and modelling clay to be creative. </a:t>
            </a:r>
            <a:br>
              <a:rPr kumimoji="0" lang="en-GB" sz="4700"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27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br>
              <a:rPr kumimoji="0" lang="en-GB" sz="2700" b="1" i="0" u="none" strike="noStrike" kern="1200" cap="none" spc="0" normalizeH="0" baseline="0" noProof="0" dirty="0">
                <a:ln>
                  <a:noFill/>
                </a:ln>
                <a:solidFill>
                  <a:sysClr val="windowText" lastClr="000000"/>
                </a:solidFill>
                <a:effectLst/>
                <a:uLnTx/>
                <a:uFillTx/>
                <a:latin typeface="Calibri" panose="020F0502020204030204"/>
                <a:ea typeface="+mj-ea"/>
                <a:cs typeface="+mj-cs"/>
              </a:rPr>
            </a:br>
            <a:endParaRPr kumimoji="0" lang="en-GB" sz="2700" b="0"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endParaRPr>
          </a:p>
        </p:txBody>
      </p:sp>
    </p:spTree>
    <p:extLst>
      <p:ext uri="{BB962C8B-B14F-4D97-AF65-F5344CB8AC3E}">
        <p14:creationId xmlns:p14="http://schemas.microsoft.com/office/powerpoint/2010/main" val="133122738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Gallery</Template>
  <TotalTime>121</TotalTime>
  <Words>947</Words>
  <Application>Microsoft Office PowerPoint</Application>
  <PresentationFormat>Widescreen</PresentationFormat>
  <Paragraphs>16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Century Gothic</vt:lpstr>
      <vt:lpstr>Palatino Linotype</vt:lpstr>
      <vt:lpstr>Wingdings 3</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Kamila Bien</dc:creator>
  <cp:lastModifiedBy>A WHEELER</cp:lastModifiedBy>
  <cp:revision>8</cp:revision>
  <dcterms:created xsi:type="dcterms:W3CDTF">2025-01-17T20:21:25Z</dcterms:created>
  <dcterms:modified xsi:type="dcterms:W3CDTF">2025-02-10T14:25:48Z</dcterms:modified>
</cp:coreProperties>
</file>