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58" r:id="rId6"/>
    <p:sldId id="259" r:id="rId7"/>
    <p:sldId id="260"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8" autoAdjust="0"/>
    <p:restoredTop sz="94660"/>
  </p:normalViewPr>
  <p:slideViewPr>
    <p:cSldViewPr snapToGrid="0">
      <p:cViewPr varScale="1">
        <p:scale>
          <a:sx n="86" d="100"/>
          <a:sy n="86" d="100"/>
        </p:scale>
        <p:origin x="55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75B1-5078-4113-9678-7FA19D40BE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7D28B0-C4AC-4748-A29B-4920268F4A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234306-B9BE-4FFD-9C92-26D665965110}"/>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6F2683BC-76E9-411B-8C3F-47EBC96024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893C01-91B8-4CC4-A696-77CC2B0ACD9A}"/>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523973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4B47-32E7-4786-B928-AFB321FEEB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223644-991D-4CC7-8DA7-73A866DFF6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B34DCC-EFC1-4692-89C4-19D7B5B106FE}"/>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F5B19DFE-8918-405C-A381-FCA43E256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02DC4A-F221-4B8D-92F0-6BAC454BA4FB}"/>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3284578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2C036-BDE8-4E05-8D9A-40CE2C0298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83C2AF-88EC-40A9-A690-15B29CCF3A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E41666-A808-4FAB-89FC-7EAABAD4EB9B}"/>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FDA066FC-7C46-452E-9FFB-7809210D94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D1F2E5-4D30-48E1-BECA-9804CF69B225}"/>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93663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0CDB0-40BE-4692-AD93-9BA2436F8E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946533-142C-40FE-ADA1-C02EB55BDC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33DF88-3212-43C1-9344-3A5C4FEB9C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6D7723-D273-4840-BCAC-8E75857DBA65}"/>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a:extLst>
              <a:ext uri="{FF2B5EF4-FFF2-40B4-BE49-F238E27FC236}">
                <a16:creationId xmlns:a16="http://schemas.microsoft.com/office/drawing/2014/main" id="{A0B6C152-7346-4C29-AFE6-B424EFBB31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A952A8-D7DC-4B6E-84C0-E51E069C853A}"/>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519713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34854-B1D1-4835-93B1-2AA0E43E83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3F1F02-C03F-44EC-BC9B-EF82A3DC39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DBD92DC-4A93-45E0-99A4-ED42E1C997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BD85A58-391A-4C84-BB16-A97C9FF045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A4B642-457A-4467-95AD-4B89CF04A92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0CCE2E-D183-43A6-A52E-F4F89D5E3C4F}"/>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8" name="Footer Placeholder 7">
            <a:extLst>
              <a:ext uri="{FF2B5EF4-FFF2-40B4-BE49-F238E27FC236}">
                <a16:creationId xmlns:a16="http://schemas.microsoft.com/office/drawing/2014/main" id="{32FC50C4-9235-4D1D-B917-D25BB9C4F4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F7F9A03-D825-4002-90D3-D71C65DC6A10}"/>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251737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B5870-EA46-4B64-BA2B-56D71E3216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4A18E6-BD8D-4A80-868C-4729D49DFFA8}"/>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4" name="Footer Placeholder 3">
            <a:extLst>
              <a:ext uri="{FF2B5EF4-FFF2-40B4-BE49-F238E27FC236}">
                <a16:creationId xmlns:a16="http://schemas.microsoft.com/office/drawing/2014/main" id="{1D35DD2E-995C-40D7-A911-BFEDAAB227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8FEEB7-F7C1-43B3-B86A-4A344AE14305}"/>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489963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E0CBA4-3B6F-4E9B-A023-3849DF0887ED}"/>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3" name="Footer Placeholder 2">
            <a:extLst>
              <a:ext uri="{FF2B5EF4-FFF2-40B4-BE49-F238E27FC236}">
                <a16:creationId xmlns:a16="http://schemas.microsoft.com/office/drawing/2014/main" id="{B4FBAB17-475D-4CEB-8EE6-0D424E54FE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9E5F241-3E5F-493C-BB77-DD149E5BE3AD}"/>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309302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F435F-CBE0-4ACF-A44D-E4AD9A15C2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077ABC-4FC4-4214-80C5-E6088EE3B5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8A0F51-1477-44DA-8640-0E3E513D4B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59191F-02C5-47AB-AEC3-648F30A15295}"/>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a:extLst>
              <a:ext uri="{FF2B5EF4-FFF2-40B4-BE49-F238E27FC236}">
                <a16:creationId xmlns:a16="http://schemas.microsoft.com/office/drawing/2014/main" id="{3D26C6D5-9549-4F60-BBD7-942422FC8C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CF5557-1C20-4578-AAE1-0E6213C81DC4}"/>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70721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13CB4-BBEA-43E7-B9FA-F8188D5F9B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B49F67B-776A-4B77-910B-90D6DE0ADC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48935F-00B8-443C-B89F-290875B47F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2271F2-6860-44E8-A56A-CBEBAAC9210C}"/>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a:extLst>
              <a:ext uri="{FF2B5EF4-FFF2-40B4-BE49-F238E27FC236}">
                <a16:creationId xmlns:a16="http://schemas.microsoft.com/office/drawing/2014/main" id="{EA2CF577-A777-4898-A665-E7F16DD9F6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58BA3E-2766-4A5B-AE6F-DBAB74A65F8D}"/>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424897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A52AC-D213-4A60-87A5-BEFCEE89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E45401-0DBF-437F-824C-A19C4DCC56E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AEFC9C-D8B6-499E-B0E4-C65F9F06071C}"/>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07379619-D6FF-4058-A7F7-E732EA9627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096DF1-F546-46A5-AFA1-3AD1365AF592}"/>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4093422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24DB98-9726-46B3-AF27-5C64D7F2D9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C2BDEF-4923-4BFF-888B-42ED5940B2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907435-21BF-491B-AD7E-0044BE45B6BB}"/>
              </a:ext>
            </a:extLst>
          </p:cNvPr>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563ACF5D-8119-4CC4-8985-CC83BE9575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F29EB5-9257-46C2-A37A-F353E53DDA82}"/>
              </a:ext>
            </a:extLst>
          </p:cNvPr>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616628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pxhere.com/en/photo/1563485"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extLst>
              <a:ext uri="{837473B0-CC2E-450A-ABE3-18F120FF3D39}">
                <a1611:picAttrSrcUrl xmlns:a1611="http://schemas.microsoft.com/office/drawing/2016/11/main" r:id="rId14"/>
              </a:ext>
            </a:extLst>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A49B41-6CD3-48E6-97E6-6A3F1CF9BB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8D4C51-DD63-47B9-A4A4-AED1B278C9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4822E-9109-4E38-B3BC-EA7E2EF4B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A2C957-510D-4684-B89B-60D4311F776E}" type="datetimeFigureOut">
              <a:rPr lang="en-GB" smtClean="0"/>
              <a:t>10/02/2025</a:t>
            </a:fld>
            <a:endParaRPr lang="en-GB"/>
          </a:p>
        </p:txBody>
      </p:sp>
      <p:sp>
        <p:nvSpPr>
          <p:cNvPr id="5" name="Footer Placeholder 4">
            <a:extLst>
              <a:ext uri="{FF2B5EF4-FFF2-40B4-BE49-F238E27FC236}">
                <a16:creationId xmlns:a16="http://schemas.microsoft.com/office/drawing/2014/main" id="{72217DB9-8283-478A-B7D2-C8F2FC44E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7282EEF-3763-4C49-B082-8844081A8D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46A033-DF62-482E-9471-D4AA78F037A3}" type="slidenum">
              <a:rPr lang="en-GB" smtClean="0"/>
              <a:t>‹#›</a:t>
            </a:fld>
            <a:endParaRPr lang="en-GB"/>
          </a:p>
        </p:txBody>
      </p:sp>
    </p:spTree>
    <p:extLst>
      <p:ext uri="{BB962C8B-B14F-4D97-AF65-F5344CB8AC3E}">
        <p14:creationId xmlns:p14="http://schemas.microsoft.com/office/powerpoint/2010/main" val="1030813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Moon Landing">
            <a:extLst>
              <a:ext uri="{FF2B5EF4-FFF2-40B4-BE49-F238E27FC236}">
                <a16:creationId xmlns:a16="http://schemas.microsoft.com/office/drawing/2014/main" id="{C27F9E94-56C4-4351-BB3D-BEF6C5EB25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1192" y="835054"/>
            <a:ext cx="5187892" cy="518789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519378D-D085-4C41-B6D9-A3FF9FBAD1E5}"/>
              </a:ext>
            </a:extLst>
          </p:cNvPr>
          <p:cNvSpPr txBox="1"/>
          <p:nvPr/>
        </p:nvSpPr>
        <p:spPr>
          <a:xfrm>
            <a:off x="1191237" y="1728132"/>
            <a:ext cx="4379053" cy="2308324"/>
          </a:xfrm>
          <a:prstGeom prst="rect">
            <a:avLst/>
          </a:prstGeom>
          <a:noFill/>
        </p:spPr>
        <p:txBody>
          <a:bodyPr wrap="square" rtlCol="0">
            <a:spAutoFit/>
          </a:bodyPr>
          <a:lstStyle/>
          <a:p>
            <a:pPr algn="ctr"/>
            <a:r>
              <a:rPr lang="en-GB" sz="3600" dirty="0">
                <a:solidFill>
                  <a:schemeClr val="bg1"/>
                </a:solidFill>
                <a:latin typeface="SassoonCRInfant" panose="02010503020300020003" pitchFamily="2" charset="0"/>
              </a:rPr>
              <a:t>Space and the moon landing </a:t>
            </a:r>
          </a:p>
          <a:p>
            <a:pPr algn="ctr"/>
            <a:endParaRPr lang="en-GB" sz="3600" dirty="0">
              <a:solidFill>
                <a:schemeClr val="bg1"/>
              </a:solidFill>
              <a:latin typeface="SassoonCRInfant" panose="02010503020300020003" pitchFamily="2" charset="0"/>
            </a:endParaRPr>
          </a:p>
          <a:p>
            <a:pPr algn="ctr"/>
            <a:r>
              <a:rPr lang="en-GB" sz="3600" dirty="0">
                <a:solidFill>
                  <a:schemeClr val="bg1"/>
                </a:solidFill>
                <a:latin typeface="SassoonCRInfant" panose="02010503020300020003" pitchFamily="2" charset="0"/>
              </a:rPr>
              <a:t>Autumn Term 2</a:t>
            </a:r>
          </a:p>
        </p:txBody>
      </p:sp>
    </p:spTree>
    <p:extLst>
      <p:ext uri="{BB962C8B-B14F-4D97-AF65-F5344CB8AC3E}">
        <p14:creationId xmlns:p14="http://schemas.microsoft.com/office/powerpoint/2010/main" val="2880936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You Choose in Space: A new story every time – what will YOU choose?: 3:  Amazon.co.uk: Goodhart, Pippa, Sharratt, Nick: 9780141379302: Books">
            <a:extLst>
              <a:ext uri="{FF2B5EF4-FFF2-40B4-BE49-F238E27FC236}">
                <a16:creationId xmlns:a16="http://schemas.microsoft.com/office/drawing/2014/main" id="{071149D9-49DC-4961-84A8-82F994DCB8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677" y="892267"/>
            <a:ext cx="4388782" cy="50734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3561A05-56DB-4CF1-9204-1BA24149D3C6}"/>
              </a:ext>
            </a:extLst>
          </p:cNvPr>
          <p:cNvSpPr txBox="1"/>
          <p:nvPr/>
        </p:nvSpPr>
        <p:spPr>
          <a:xfrm>
            <a:off x="6400800" y="1015068"/>
            <a:ext cx="4756558" cy="5447645"/>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Literacy </a:t>
            </a:r>
          </a:p>
          <a:p>
            <a:endParaRPr lang="en-GB" dirty="0">
              <a:solidFill>
                <a:schemeClr val="bg1"/>
              </a:solidFill>
              <a:latin typeface="SassoonCRInfant" panose="02010503020300020003" pitchFamily="2" charset="0"/>
            </a:endParaRPr>
          </a:p>
          <a:p>
            <a:r>
              <a:rPr lang="en-GB" dirty="0">
                <a:solidFill>
                  <a:schemeClr val="bg1"/>
                </a:solidFill>
                <a:latin typeface="SassoonCRInfant" panose="02010503020300020003" pitchFamily="2" charset="0"/>
              </a:rPr>
              <a:t>Earlier this week, we were shocked to find that a UFO had landed in our classroom – it made quite a mess! </a:t>
            </a:r>
          </a:p>
          <a:p>
            <a:endParaRPr lang="en-GB" dirty="0">
              <a:solidFill>
                <a:schemeClr val="bg1"/>
              </a:solidFill>
              <a:latin typeface="SassoonCRInfant" panose="02010503020300020003" pitchFamily="2" charset="0"/>
            </a:endParaRPr>
          </a:p>
          <a:p>
            <a:r>
              <a:rPr lang="en-GB" dirty="0">
                <a:solidFill>
                  <a:schemeClr val="bg1"/>
                </a:solidFill>
                <a:latin typeface="SassoonCRInfant" panose="02010503020300020003" pitchFamily="2" charset="0"/>
              </a:rPr>
              <a:t>We discovered during our investigation that aliens must have been in the UFO but they were nowhere to be seen. </a:t>
            </a:r>
          </a:p>
          <a:p>
            <a:endParaRPr lang="en-GB" dirty="0">
              <a:solidFill>
                <a:schemeClr val="bg1"/>
              </a:solidFill>
              <a:latin typeface="SassoonCRInfant" panose="02010503020300020003" pitchFamily="2" charset="0"/>
            </a:endParaRPr>
          </a:p>
          <a:p>
            <a:r>
              <a:rPr lang="en-GB" dirty="0">
                <a:solidFill>
                  <a:schemeClr val="bg1"/>
                </a:solidFill>
                <a:latin typeface="SassoonCRInfant" panose="02010503020300020003" pitchFamily="2" charset="0"/>
              </a:rPr>
              <a:t>Over the next few weeks we will be working on identifying aliens from their descriptions to help them get back to their UFO to go back home.</a:t>
            </a:r>
          </a:p>
          <a:p>
            <a:endParaRPr lang="en-GB" dirty="0">
              <a:solidFill>
                <a:schemeClr val="bg1"/>
              </a:solidFill>
              <a:latin typeface="SassoonCRInfant" panose="02010503020300020003" pitchFamily="2" charset="0"/>
            </a:endParaRPr>
          </a:p>
          <a:p>
            <a:r>
              <a:rPr lang="en-GB" dirty="0">
                <a:solidFill>
                  <a:schemeClr val="bg1"/>
                </a:solidFill>
                <a:latin typeface="SassoonCRInfant" panose="02010503020300020003" pitchFamily="2" charset="0"/>
              </a:rPr>
              <a:t>Children will also choose an alien from our book ‘You Choose In Space’ to describe. We will think about what the alien looks like, feels like, smells like, sounds like and what their personality is like. </a:t>
            </a:r>
          </a:p>
        </p:txBody>
      </p:sp>
    </p:spTree>
    <p:extLst>
      <p:ext uri="{BB962C8B-B14F-4D97-AF65-F5344CB8AC3E}">
        <p14:creationId xmlns:p14="http://schemas.microsoft.com/office/powerpoint/2010/main" val="2485649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emium Photo | Successful rocket launch into space on the background of a  full moon with craters and stars. Spaceship shuttle lift off into outer  space, start of space mission concept">
            <a:extLst>
              <a:ext uri="{FF2B5EF4-FFF2-40B4-BE49-F238E27FC236}">
                <a16:creationId xmlns:a16="http://schemas.microsoft.com/office/drawing/2014/main" id="{E2E902A1-072C-4B77-BC52-093A154ECA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045" y="724706"/>
            <a:ext cx="3806242" cy="25354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EF5779C-9C8A-46AE-BFD6-EB3E046AAA97}"/>
              </a:ext>
            </a:extLst>
          </p:cNvPr>
          <p:cNvSpPr txBox="1"/>
          <p:nvPr/>
        </p:nvSpPr>
        <p:spPr>
          <a:xfrm>
            <a:off x="4957895" y="207658"/>
            <a:ext cx="7234106" cy="7478970"/>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Maths</a:t>
            </a:r>
          </a:p>
          <a:p>
            <a:r>
              <a:rPr lang="en-GB" dirty="0">
                <a:solidFill>
                  <a:schemeClr val="bg1"/>
                </a:solidFill>
                <a:latin typeface="SassoonCRInfant" panose="02010503020300020003" pitchFamily="2" charset="0"/>
              </a:rPr>
              <a:t>In Maths, we will be continuing with our theme of space!</a:t>
            </a:r>
          </a:p>
          <a:p>
            <a:endParaRPr lang="en-GB" dirty="0">
              <a:solidFill>
                <a:schemeClr val="bg1"/>
              </a:solidFill>
              <a:latin typeface="SassoonCRInfant" panose="02010503020300020003" pitchFamily="2" charset="0"/>
            </a:endParaRPr>
          </a:p>
          <a:p>
            <a:r>
              <a:rPr lang="en-GB" i="1" dirty="0">
                <a:solidFill>
                  <a:schemeClr val="bg1"/>
                </a:solidFill>
                <a:latin typeface="SassoonCRInfant" panose="02010503020300020003" pitchFamily="2" charset="0"/>
              </a:rPr>
              <a:t>We will first prepare the astronauts for their mission by</a:t>
            </a:r>
            <a:r>
              <a:rPr lang="en-GB" b="1" dirty="0">
                <a:solidFill>
                  <a:schemeClr val="bg1"/>
                </a:solidFill>
                <a:latin typeface="SassoonCRInfant" panose="02010503020300020003" pitchFamily="2" charset="0"/>
              </a:rPr>
              <a:t>:</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Counting out a given amount of objects (some children will be counting an amount of objects on from a given number)</a:t>
            </a:r>
          </a:p>
          <a:p>
            <a:pPr marL="285750" indent="-285750">
              <a:buFont typeface="Arial" panose="020B0604020202020204" pitchFamily="34" charset="0"/>
              <a:buChar char="•"/>
            </a:pPr>
            <a:endParaRPr lang="en-GB" dirty="0">
              <a:solidFill>
                <a:schemeClr val="bg1"/>
              </a:solidFill>
              <a:latin typeface="SassoonCRInfant" panose="02010503020300020003" pitchFamily="2" charset="0"/>
            </a:endParaRPr>
          </a:p>
          <a:p>
            <a:r>
              <a:rPr lang="en-GB" i="1" dirty="0">
                <a:solidFill>
                  <a:schemeClr val="bg1"/>
                </a:solidFill>
                <a:latin typeface="SassoonCRInfant" panose="02010503020300020003" pitchFamily="2" charset="0"/>
              </a:rPr>
              <a:t>Then, it is time to prepare for take off by:</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Ordering numbers forwards and backwards</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Counting backwards (either from 5, 10, 20 or higher)</a:t>
            </a:r>
          </a:p>
          <a:p>
            <a:pPr marL="285750" indent="-285750">
              <a:buFont typeface="Arial" panose="020B0604020202020204" pitchFamily="34" charset="0"/>
              <a:buChar char="•"/>
            </a:pPr>
            <a:endParaRPr lang="en-GB" dirty="0">
              <a:solidFill>
                <a:schemeClr val="bg1"/>
              </a:solidFill>
              <a:latin typeface="SassoonCRInfant" panose="02010503020300020003" pitchFamily="2" charset="0"/>
            </a:endParaRPr>
          </a:p>
          <a:p>
            <a:r>
              <a:rPr lang="en-GB" i="1" dirty="0">
                <a:solidFill>
                  <a:schemeClr val="bg1"/>
                </a:solidFill>
                <a:latin typeface="SassoonCRInfant" panose="02010503020300020003" pitchFamily="2" charset="0"/>
              </a:rPr>
              <a:t>After, we will be helping the astronauts fix their rocket in space by: </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Recognising and sorting basic shapes</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Counting the sides of shapes</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Comparing how many sides a selection shapes have </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Finding shapes that have 1 more/1 less side than another shape (some children will be finding 2 more/2 less, 3 more/3 less or more!)</a:t>
            </a:r>
          </a:p>
          <a:p>
            <a:pPr marL="285750" indent="-285750">
              <a:buFont typeface="Arial" panose="020B0604020202020204" pitchFamily="34" charset="0"/>
              <a:buChar char="•"/>
            </a:pPr>
            <a:endParaRPr lang="en-GB" dirty="0">
              <a:solidFill>
                <a:schemeClr val="bg1"/>
              </a:solidFill>
              <a:latin typeface="SassoonCRInfant" panose="02010503020300020003" pitchFamily="2" charset="0"/>
            </a:endParaRPr>
          </a:p>
          <a:p>
            <a:r>
              <a:rPr lang="en-GB" i="1" dirty="0">
                <a:solidFill>
                  <a:schemeClr val="bg1"/>
                </a:solidFill>
                <a:latin typeface="SassoonCRInfant" panose="02010503020300020003" pitchFamily="2" charset="0"/>
              </a:rPr>
              <a:t>Finally, before they come back to Earth, we will help the astronauts collect moon rocks by:</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Identifying missing numbers </a:t>
            </a:r>
          </a:p>
          <a:p>
            <a:pPr marL="285750" indent="-285750">
              <a:buFont typeface="Arial" panose="020B0604020202020204" pitchFamily="34" charset="0"/>
              <a:buChar char="•"/>
            </a:pPr>
            <a:r>
              <a:rPr lang="en-GB" dirty="0">
                <a:solidFill>
                  <a:schemeClr val="bg1"/>
                </a:solidFill>
                <a:latin typeface="SassoonCRInfant" panose="02010503020300020003" pitchFamily="2" charset="0"/>
              </a:rPr>
              <a:t>Some children may also go onto subitising </a:t>
            </a:r>
          </a:p>
          <a:p>
            <a:pPr marL="285750" indent="-285750" algn="ctr">
              <a:buFont typeface="Arial" panose="020B0604020202020204" pitchFamily="34" charset="0"/>
              <a:buChar char="•"/>
            </a:pPr>
            <a:endParaRPr lang="en-GB" dirty="0">
              <a:solidFill>
                <a:schemeClr val="bg1"/>
              </a:solidFill>
              <a:latin typeface="SassoonCRInfant" panose="02010503020300020003" pitchFamily="2" charset="0"/>
            </a:endParaRPr>
          </a:p>
          <a:p>
            <a:pPr marL="285750" indent="-285750" algn="ctr">
              <a:buFont typeface="Arial" panose="020B0604020202020204" pitchFamily="34" charset="0"/>
              <a:buChar char="•"/>
            </a:pPr>
            <a:endParaRPr lang="en-GB" dirty="0">
              <a:solidFill>
                <a:schemeClr val="bg1"/>
              </a:solidFill>
              <a:latin typeface="SassoonCRInfant" panose="02010503020300020003" pitchFamily="2" charset="0"/>
            </a:endParaRPr>
          </a:p>
          <a:p>
            <a:pPr algn="ctr"/>
            <a:endParaRPr lang="en-GB" sz="2400" dirty="0">
              <a:solidFill>
                <a:schemeClr val="bg1"/>
              </a:solidFill>
            </a:endParaRPr>
          </a:p>
        </p:txBody>
      </p:sp>
      <p:pic>
        <p:nvPicPr>
          <p:cNvPr id="1026" name="Picture 2" descr="Simple Shapes of the Circle Square Triangle and Rectangle White Backdrop  Stock Illustration - Illustration of backdrop, calculation: 210625668">
            <a:extLst>
              <a:ext uri="{FF2B5EF4-FFF2-40B4-BE49-F238E27FC236}">
                <a16:creationId xmlns:a16="http://schemas.microsoft.com/office/drawing/2014/main" id="{06604012-D56E-45A5-8437-8A9019544D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9155" y="3627814"/>
            <a:ext cx="2056021" cy="14700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EACHER'S 1-10 NUMBER TRACK">
            <a:extLst>
              <a:ext uri="{FF2B5EF4-FFF2-40B4-BE49-F238E27FC236}">
                <a16:creationId xmlns:a16="http://schemas.microsoft.com/office/drawing/2014/main" id="{F8C4E2F0-74DC-4780-B2BC-C4D61003AF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22" y="5465509"/>
            <a:ext cx="4323513" cy="765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6266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A7AC5F-417B-4A9C-A1BA-D7DAD2ADF619}"/>
              </a:ext>
            </a:extLst>
          </p:cNvPr>
          <p:cNvSpPr txBox="1"/>
          <p:nvPr/>
        </p:nvSpPr>
        <p:spPr>
          <a:xfrm>
            <a:off x="532688" y="179462"/>
            <a:ext cx="5563312" cy="6186309"/>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Phonics</a:t>
            </a:r>
          </a:p>
          <a:p>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Children work in small groups or 1:1 with an adult in phonics 4 times a week. </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Over the next few weeks children will be working on building their recognition of different letter sounds, practising blending to read and segmenting to spell words containing sounds they are familiar with. Each group will be working on a different sound according to where they are working at. Some children will be working on Phase 2 sounds whilst others will be working on Phase 3 sounds.</a:t>
            </a:r>
          </a:p>
          <a:p>
            <a:pPr algn="just"/>
            <a:endParaRPr lang="en-GB" dirty="0">
              <a:solidFill>
                <a:schemeClr val="bg1"/>
              </a:solidFill>
              <a:latin typeface="SassoonCRInfant" panose="02010503020300020003" pitchFamily="2" charset="0"/>
            </a:endParaRPr>
          </a:p>
          <a:p>
            <a:pPr algn="ctr"/>
            <a:r>
              <a:rPr lang="en-GB" sz="2400" u="sng" dirty="0">
                <a:solidFill>
                  <a:schemeClr val="bg1"/>
                </a:solidFill>
                <a:latin typeface="SassoonCRInfant" panose="02010503020300020003" pitchFamily="2" charset="0"/>
              </a:rPr>
              <a:t>Reading</a:t>
            </a:r>
          </a:p>
          <a:p>
            <a:pPr algn="ctr"/>
            <a:endParaRPr lang="en-GB" sz="2400"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Children also read 4 times a week in a small group or 1:1 with an adult. Some children will be working on reading decodable books whilst others will be listening to an adult reading to them. Through activities and questioning, children will also work on building comprehension skills.</a:t>
            </a:r>
            <a:endParaRPr lang="en-GB" dirty="0">
              <a:solidFill>
                <a:schemeClr val="bg1"/>
              </a:solidFill>
            </a:endParaRPr>
          </a:p>
          <a:p>
            <a:endParaRPr lang="en-GB" dirty="0">
              <a:solidFill>
                <a:schemeClr val="bg1"/>
              </a:solidFill>
            </a:endParaRPr>
          </a:p>
        </p:txBody>
      </p:sp>
      <p:pic>
        <p:nvPicPr>
          <p:cNvPr id="4" name="Picture 3">
            <a:extLst>
              <a:ext uri="{FF2B5EF4-FFF2-40B4-BE49-F238E27FC236}">
                <a16:creationId xmlns:a16="http://schemas.microsoft.com/office/drawing/2014/main" id="{9EECAAC1-548F-40F9-AC98-A6B53DD79D12}"/>
              </a:ext>
            </a:extLst>
          </p:cNvPr>
          <p:cNvPicPr>
            <a:picLocks noChangeAspect="1"/>
          </p:cNvPicPr>
          <p:nvPr/>
        </p:nvPicPr>
        <p:blipFill>
          <a:blip r:embed="rId2"/>
          <a:stretch>
            <a:fillRect/>
          </a:stretch>
        </p:blipFill>
        <p:spPr>
          <a:xfrm>
            <a:off x="6867046" y="290557"/>
            <a:ext cx="4632343" cy="2846462"/>
          </a:xfrm>
          <a:prstGeom prst="rect">
            <a:avLst/>
          </a:prstGeom>
        </p:spPr>
      </p:pic>
      <p:pic>
        <p:nvPicPr>
          <p:cNvPr id="6" name="Picture 5">
            <a:extLst>
              <a:ext uri="{FF2B5EF4-FFF2-40B4-BE49-F238E27FC236}">
                <a16:creationId xmlns:a16="http://schemas.microsoft.com/office/drawing/2014/main" id="{48D5C1C5-2E3B-427A-9C44-60D52F5CE1D8}"/>
              </a:ext>
            </a:extLst>
          </p:cNvPr>
          <p:cNvPicPr>
            <a:picLocks noChangeAspect="1"/>
          </p:cNvPicPr>
          <p:nvPr/>
        </p:nvPicPr>
        <p:blipFill>
          <a:blip r:embed="rId3"/>
          <a:stretch>
            <a:fillRect/>
          </a:stretch>
        </p:blipFill>
        <p:spPr>
          <a:xfrm>
            <a:off x="6876613" y="3190368"/>
            <a:ext cx="4632343" cy="3324473"/>
          </a:xfrm>
          <a:prstGeom prst="rect">
            <a:avLst/>
          </a:prstGeom>
        </p:spPr>
      </p:pic>
      <p:sp>
        <p:nvSpPr>
          <p:cNvPr id="7" name="Rectangle 6">
            <a:extLst>
              <a:ext uri="{FF2B5EF4-FFF2-40B4-BE49-F238E27FC236}">
                <a16:creationId xmlns:a16="http://schemas.microsoft.com/office/drawing/2014/main" id="{84CC3206-43CA-4EED-AA3F-BDA19EC78681}"/>
              </a:ext>
            </a:extLst>
          </p:cNvPr>
          <p:cNvSpPr/>
          <p:nvPr/>
        </p:nvSpPr>
        <p:spPr>
          <a:xfrm>
            <a:off x="8785077" y="6255521"/>
            <a:ext cx="999858" cy="259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532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eter Thorpe (@peterthorpe) / X">
            <a:extLst>
              <a:ext uri="{FF2B5EF4-FFF2-40B4-BE49-F238E27FC236}">
                <a16:creationId xmlns:a16="http://schemas.microsoft.com/office/drawing/2014/main" id="{07B00CAA-CAC3-4987-91D2-EDC8904A60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376" y="350241"/>
            <a:ext cx="1905000" cy="1905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A65EACE-596E-4289-A0B9-DED52F8A8CB1}"/>
              </a:ext>
            </a:extLst>
          </p:cNvPr>
          <p:cNvSpPr txBox="1"/>
          <p:nvPr/>
        </p:nvSpPr>
        <p:spPr>
          <a:xfrm>
            <a:off x="3272054" y="507534"/>
            <a:ext cx="6903792" cy="2062103"/>
          </a:xfrm>
          <a:prstGeom prst="rect">
            <a:avLst/>
          </a:prstGeom>
          <a:noFill/>
        </p:spPr>
        <p:txBody>
          <a:bodyPr wrap="square" rtlCol="0">
            <a:spAutoFit/>
          </a:bodyPr>
          <a:lstStyle/>
          <a:p>
            <a:pPr algn="ctr"/>
            <a:r>
              <a:rPr lang="en-GB" sz="2800" u="sng" dirty="0">
                <a:solidFill>
                  <a:schemeClr val="bg1"/>
                </a:solidFill>
                <a:latin typeface="SassoonCRInfant" panose="02010503020300020003" pitchFamily="2" charset="0"/>
              </a:rPr>
              <a:t>Art</a:t>
            </a:r>
          </a:p>
          <a:p>
            <a:endParaRPr lang="en-GB" sz="2800" dirty="0">
              <a:solidFill>
                <a:schemeClr val="bg1"/>
              </a:solidFill>
            </a:endParaRPr>
          </a:p>
          <a:p>
            <a:pPr algn="just"/>
            <a:r>
              <a:rPr lang="en-GB" dirty="0">
                <a:solidFill>
                  <a:schemeClr val="bg1"/>
                </a:solidFill>
                <a:latin typeface="SassoonCRInfant" panose="02010503020300020003" pitchFamily="2" charset="0"/>
              </a:rPr>
              <a:t>In Art we will be using the work of artist Peter Thorpe as inspiration to create our own images of space and rockets. We will use different mediums such as paint and colour pastels. We will also explore different techniques such as blending, using stencils and splatter painting.  </a:t>
            </a:r>
          </a:p>
        </p:txBody>
      </p:sp>
      <p:pic>
        <p:nvPicPr>
          <p:cNvPr id="2052" name="Picture 4" descr="Willingham Primary School - Year 2: Peter Thorpe Rockets">
            <a:extLst>
              <a:ext uri="{FF2B5EF4-FFF2-40B4-BE49-F238E27FC236}">
                <a16:creationId xmlns:a16="http://schemas.microsoft.com/office/drawing/2014/main" id="{946548E2-F651-4C79-B059-FF1A9C02E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749" y="3824202"/>
            <a:ext cx="4661361" cy="224103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eter Thorpe (@peterthorpe) / X">
            <a:extLst>
              <a:ext uri="{FF2B5EF4-FFF2-40B4-BE49-F238E27FC236}">
                <a16:creationId xmlns:a16="http://schemas.microsoft.com/office/drawing/2014/main" id="{995988DB-EF55-47F6-BBBD-3908F7A97B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143" y="3429000"/>
            <a:ext cx="2023425" cy="252928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ocket Painting #93 | Peter Thorpe">
            <a:extLst>
              <a:ext uri="{FF2B5EF4-FFF2-40B4-BE49-F238E27FC236}">
                <a16:creationId xmlns:a16="http://schemas.microsoft.com/office/drawing/2014/main" id="{ACFB4775-728A-4F7E-9532-C226D0D3344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698" t="9620" r="11616" b="10226"/>
          <a:stretch/>
        </p:blipFill>
        <p:spPr bwMode="auto">
          <a:xfrm>
            <a:off x="3018358" y="3388102"/>
            <a:ext cx="2023426" cy="261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52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dvent: Week 3~The Wise Men | speaktruthlove">
            <a:extLst>
              <a:ext uri="{FF2B5EF4-FFF2-40B4-BE49-F238E27FC236}">
                <a16:creationId xmlns:a16="http://schemas.microsoft.com/office/drawing/2014/main" id="{0D207F50-B97C-4136-815E-24800611C0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98" y="3498956"/>
            <a:ext cx="2978791" cy="167557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ight Source">
            <a:extLst>
              <a:ext uri="{FF2B5EF4-FFF2-40B4-BE49-F238E27FC236}">
                <a16:creationId xmlns:a16="http://schemas.microsoft.com/office/drawing/2014/main" id="{EB75A666-6771-4216-BCC0-E703E02A52A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19285" y="4590307"/>
            <a:ext cx="1336616" cy="14720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D2A99DF-05A7-478C-9456-2D67C95ADFA2}"/>
              </a:ext>
            </a:extLst>
          </p:cNvPr>
          <p:cNvSpPr txBox="1"/>
          <p:nvPr/>
        </p:nvSpPr>
        <p:spPr>
          <a:xfrm>
            <a:off x="377872" y="129990"/>
            <a:ext cx="5234730" cy="3785652"/>
          </a:xfrm>
          <a:prstGeom prst="rect">
            <a:avLst/>
          </a:prstGeom>
          <a:noFill/>
        </p:spPr>
        <p:txBody>
          <a:bodyPr wrap="square" rtlCol="0">
            <a:spAutoFit/>
          </a:bodyPr>
          <a:lstStyle/>
          <a:p>
            <a:pPr algn="ctr"/>
            <a:r>
              <a:rPr lang="en-GB" sz="2400" dirty="0">
                <a:solidFill>
                  <a:schemeClr val="bg1"/>
                </a:solidFill>
                <a:latin typeface="SassoonCRInfant" panose="02010503020300020003" pitchFamily="2" charset="0"/>
              </a:rPr>
              <a:t>RE</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In RE we will be exploring light as a symbol in Christianity. First, we will explore the different sources of light that we are familiar with, including stars! </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Then we will explore the ‘Christmas Story’ and how a light guided the Wise Men to Jesus in the stable.</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We will also make a ‘Christingle’ and consider what the candle represents for many Christians. </a:t>
            </a:r>
          </a:p>
          <a:p>
            <a:endParaRPr lang="en-GB" dirty="0">
              <a:solidFill>
                <a:schemeClr val="bg1"/>
              </a:solidFill>
            </a:endParaRPr>
          </a:p>
          <a:p>
            <a:endParaRPr lang="en-GB" dirty="0"/>
          </a:p>
        </p:txBody>
      </p:sp>
      <p:pic>
        <p:nvPicPr>
          <p:cNvPr id="1026" name="Picture 2" descr="Christingle @ Home – Holy Trinity Dunfermline">
            <a:extLst>
              <a:ext uri="{FF2B5EF4-FFF2-40B4-BE49-F238E27FC236}">
                <a16:creationId xmlns:a16="http://schemas.microsoft.com/office/drawing/2014/main" id="{AF2218FC-548B-4BEC-AE42-58176EBC97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6663" y="3509593"/>
            <a:ext cx="2149210" cy="16862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876FD7E-D82C-4F41-831E-6221600EC7B9}"/>
              </a:ext>
            </a:extLst>
          </p:cNvPr>
          <p:cNvSpPr txBox="1"/>
          <p:nvPr/>
        </p:nvSpPr>
        <p:spPr>
          <a:xfrm>
            <a:off x="6437154" y="1099486"/>
            <a:ext cx="5234730" cy="1846659"/>
          </a:xfrm>
          <a:prstGeom prst="rect">
            <a:avLst/>
          </a:prstGeom>
          <a:noFill/>
        </p:spPr>
        <p:txBody>
          <a:bodyPr wrap="square" rtlCol="0">
            <a:spAutoFit/>
          </a:bodyPr>
          <a:lstStyle/>
          <a:p>
            <a:pPr algn="ctr"/>
            <a:r>
              <a:rPr lang="en-GB" sz="2400" dirty="0">
                <a:solidFill>
                  <a:schemeClr val="bg1"/>
                </a:solidFill>
                <a:latin typeface="SassoonCRInfant" panose="02010503020300020003" pitchFamily="2" charset="0"/>
              </a:rPr>
              <a:t>PSHE</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In PSHE we will be exploring different situations and the rules that relate to them such as when crossing a road or going to see fireworks. We will also consider why these rules are important. </a:t>
            </a:r>
          </a:p>
        </p:txBody>
      </p:sp>
      <p:pic>
        <p:nvPicPr>
          <p:cNvPr id="3074" name="Picture 2" descr="Battlesbridge Annual Firework Spectacular 2024 - Frasers">
            <a:extLst>
              <a:ext uri="{FF2B5EF4-FFF2-40B4-BE49-F238E27FC236}">
                <a16:creationId xmlns:a16="http://schemas.microsoft.com/office/drawing/2014/main" id="{E63A2CFE-8CBE-4A46-80F8-A3215B31B9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84144" y="3299658"/>
            <a:ext cx="1910903" cy="191090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raffic light - Wikipedia">
            <a:extLst>
              <a:ext uri="{FF2B5EF4-FFF2-40B4-BE49-F238E27FC236}">
                <a16:creationId xmlns:a16="http://schemas.microsoft.com/office/drawing/2014/main" id="{25D47AD2-D182-488F-83D4-9484B068D5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23250" y="3488320"/>
            <a:ext cx="1264655" cy="1686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887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B9A9D3-2C6D-4392-BD82-E4B06FA606F8}"/>
              </a:ext>
            </a:extLst>
          </p:cNvPr>
          <p:cNvSpPr txBox="1"/>
          <p:nvPr/>
        </p:nvSpPr>
        <p:spPr>
          <a:xfrm>
            <a:off x="704675" y="763398"/>
            <a:ext cx="4605556" cy="3016210"/>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Computing</a:t>
            </a:r>
          </a:p>
          <a:p>
            <a:endParaRPr lang="en-GB" dirty="0">
              <a:solidFill>
                <a:schemeClr val="bg1"/>
              </a:solidFill>
              <a:latin typeface="SassoonCRInfant" panose="02010503020300020003" pitchFamily="2" charset="0"/>
            </a:endParaRPr>
          </a:p>
          <a:p>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In Computing, we will be working on developing skills to be able to programme commands on a Bee-Bot. To do this, we will be working on recognising, responding to and using directional language (verbally and/or through use of gesture/symbols) including left, right, forward, backward, up and down. </a:t>
            </a:r>
          </a:p>
        </p:txBody>
      </p:sp>
      <p:pic>
        <p:nvPicPr>
          <p:cNvPr id="1026" name="Picture 2" descr="Bee-bot Con Batería Recargable Beebot | Mercado Libre">
            <a:extLst>
              <a:ext uri="{FF2B5EF4-FFF2-40B4-BE49-F238E27FC236}">
                <a16:creationId xmlns:a16="http://schemas.microsoft.com/office/drawing/2014/main" id="{EE435BD3-DB46-4189-A275-714DCE5C9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147" y="3937928"/>
            <a:ext cx="1887522" cy="16688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rows, Green, Left, Right, Up, Down, Pointing, Icon - Up Down Left And ...">
            <a:extLst>
              <a:ext uri="{FF2B5EF4-FFF2-40B4-BE49-F238E27FC236}">
                <a16:creationId xmlns:a16="http://schemas.microsoft.com/office/drawing/2014/main" id="{15D81666-2118-4B01-9729-9A2E662CEA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456" y="3937928"/>
            <a:ext cx="1887522" cy="170302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ECE8334-F3E9-4D41-B27C-4DC8B558E50D}"/>
              </a:ext>
            </a:extLst>
          </p:cNvPr>
          <p:cNvSpPr txBox="1"/>
          <p:nvPr/>
        </p:nvSpPr>
        <p:spPr>
          <a:xfrm>
            <a:off x="6486088" y="555071"/>
            <a:ext cx="4771938" cy="3785652"/>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PE and Physio</a:t>
            </a:r>
          </a:p>
          <a:p>
            <a:endParaRPr lang="en-GB" dirty="0">
              <a:solidFill>
                <a:schemeClr val="bg1"/>
              </a:solidFill>
              <a:latin typeface="SassoonCRInfant" panose="02010503020300020003" pitchFamily="2" charset="0"/>
            </a:endParaRPr>
          </a:p>
          <a:p>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Children with physio programmes will be continuing to work on this 3 times a week. They have been doing a super job on these!</a:t>
            </a:r>
          </a:p>
          <a:p>
            <a:pPr algn="just"/>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During the last half term in PE, we were developing our throwing skills by practising using the underarm and overarm throw. This half term we will be developing our catching skills with the aim of using these two skills together to engage in throwing and catching games.</a:t>
            </a:r>
          </a:p>
        </p:txBody>
      </p:sp>
      <p:pic>
        <p:nvPicPr>
          <p:cNvPr id="1030" name="Picture 6" descr="Cute boy catching a ball 1307957 Vector Art at Vecteezy">
            <a:extLst>
              <a:ext uri="{FF2B5EF4-FFF2-40B4-BE49-F238E27FC236}">
                <a16:creationId xmlns:a16="http://schemas.microsoft.com/office/drawing/2014/main" id="{8F3C471C-7057-4405-A190-DC10C1665B8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729"/>
          <a:stretch/>
        </p:blipFill>
        <p:spPr bwMode="auto">
          <a:xfrm>
            <a:off x="7969540" y="4456245"/>
            <a:ext cx="2004969" cy="1964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407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20526-9488-4F0A-A136-1928EB9BDD22}"/>
              </a:ext>
            </a:extLst>
          </p:cNvPr>
          <p:cNvSpPr txBox="1"/>
          <p:nvPr/>
        </p:nvSpPr>
        <p:spPr>
          <a:xfrm>
            <a:off x="1040234" y="998506"/>
            <a:ext cx="4345497" cy="2400657"/>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Science</a:t>
            </a:r>
          </a:p>
          <a:p>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In Science, we will be exploring everyday materials and their properties. As part of this, we will investigate what it means if a material is absorbent as well as finding out which materials are absorbent and which are not.  </a:t>
            </a:r>
          </a:p>
        </p:txBody>
      </p:sp>
      <p:sp>
        <p:nvSpPr>
          <p:cNvPr id="3" name="TextBox 2">
            <a:extLst>
              <a:ext uri="{FF2B5EF4-FFF2-40B4-BE49-F238E27FC236}">
                <a16:creationId xmlns:a16="http://schemas.microsoft.com/office/drawing/2014/main" id="{F00EB64C-80C7-4645-8192-39BC23FFAE42}"/>
              </a:ext>
            </a:extLst>
          </p:cNvPr>
          <p:cNvSpPr txBox="1"/>
          <p:nvPr/>
        </p:nvSpPr>
        <p:spPr>
          <a:xfrm>
            <a:off x="6972648" y="833505"/>
            <a:ext cx="4345496" cy="2462213"/>
          </a:xfrm>
          <a:prstGeom prst="rect">
            <a:avLst/>
          </a:prstGeom>
          <a:noFill/>
        </p:spPr>
        <p:txBody>
          <a:bodyPr wrap="square" rtlCol="0">
            <a:spAutoFit/>
          </a:bodyPr>
          <a:lstStyle/>
          <a:p>
            <a:pPr algn="ctr"/>
            <a:r>
              <a:rPr lang="en-GB" sz="2400" u="sng" dirty="0">
                <a:solidFill>
                  <a:schemeClr val="bg1"/>
                </a:solidFill>
                <a:latin typeface="SassoonCRInfant" panose="02010503020300020003" pitchFamily="2" charset="0"/>
              </a:rPr>
              <a:t>History</a:t>
            </a:r>
          </a:p>
          <a:p>
            <a:endParaRPr lang="en-GB" dirty="0">
              <a:solidFill>
                <a:schemeClr val="bg1"/>
              </a:solidFill>
              <a:latin typeface="SassoonCRInfant" panose="02010503020300020003" pitchFamily="2" charset="0"/>
            </a:endParaRPr>
          </a:p>
          <a:p>
            <a:pPr algn="just"/>
            <a:r>
              <a:rPr lang="en-GB" dirty="0">
                <a:solidFill>
                  <a:schemeClr val="bg1"/>
                </a:solidFill>
                <a:latin typeface="SassoonCRInfant" panose="02010503020300020003" pitchFamily="2" charset="0"/>
              </a:rPr>
              <a:t>In History, we will consider how we feel when something exciting in our lives happen such as a birthday or achieving something new. We will then learn about the first moon landing and consider how people felt when this happened. </a:t>
            </a:r>
          </a:p>
        </p:txBody>
      </p:sp>
      <p:pic>
        <p:nvPicPr>
          <p:cNvPr id="2050" name="Picture 2" descr="Water Absorption Tray | Science 4 Superheroes">
            <a:extLst>
              <a:ext uri="{FF2B5EF4-FFF2-40B4-BE49-F238E27FC236}">
                <a16:creationId xmlns:a16="http://schemas.microsoft.com/office/drawing/2014/main" id="{52D9A2ED-DC73-4359-8E95-E1ACF9EA0F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085" y="3743587"/>
            <a:ext cx="2899794" cy="21748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Moon Landing">
            <a:extLst>
              <a:ext uri="{FF2B5EF4-FFF2-40B4-BE49-F238E27FC236}">
                <a16:creationId xmlns:a16="http://schemas.microsoft.com/office/drawing/2014/main" id="{5A3BFD3C-76AA-4CF6-AC50-60017B0BC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648" y="3685214"/>
            <a:ext cx="1995877" cy="19958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7D68E25-C7B4-4556-AB0E-891B87970DF5}"/>
              </a:ext>
            </a:extLst>
          </p:cNvPr>
          <p:cNvPicPr>
            <a:picLocks noChangeAspect="1"/>
          </p:cNvPicPr>
          <p:nvPr/>
        </p:nvPicPr>
        <p:blipFill>
          <a:blip r:embed="rId4"/>
          <a:stretch>
            <a:fillRect/>
          </a:stretch>
        </p:blipFill>
        <p:spPr>
          <a:xfrm>
            <a:off x="9318107" y="3743587"/>
            <a:ext cx="2348283" cy="1937504"/>
          </a:xfrm>
          <a:prstGeom prst="rect">
            <a:avLst/>
          </a:prstGeom>
        </p:spPr>
      </p:pic>
    </p:spTree>
    <p:extLst>
      <p:ext uri="{BB962C8B-B14F-4D97-AF65-F5344CB8AC3E}">
        <p14:creationId xmlns:p14="http://schemas.microsoft.com/office/powerpoint/2010/main" val="2481643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834</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SassoonCRInfant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Amelia Black</dc:creator>
  <cp:lastModifiedBy>A WHEELER</cp:lastModifiedBy>
  <cp:revision>16</cp:revision>
  <dcterms:created xsi:type="dcterms:W3CDTF">2024-10-24T15:16:51Z</dcterms:created>
  <dcterms:modified xsi:type="dcterms:W3CDTF">2025-02-10T14:20:07Z</dcterms:modified>
</cp:coreProperties>
</file>