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6" d="100"/>
          <a:sy n="86" d="100"/>
        </p:scale>
        <p:origin x="47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4951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2258414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3054601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66ADA41-65D3-4ACE-92FC-851C344D3E66}"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4156359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66ADA41-65D3-4ACE-92FC-851C344D3E66}" type="datetimeFigureOut">
              <a:rPr lang="en-GB" smtClean="0"/>
              <a:t>10/02/2025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2340992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66ADA41-65D3-4ACE-92FC-851C344D3E66}" type="datetimeFigureOut">
              <a:rPr lang="en-GB" smtClean="0"/>
              <a:t>10/02/2025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2567929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6ADA41-65D3-4ACE-92FC-851C344D3E66}" type="datetimeFigureOut">
              <a:rPr lang="en-GB" smtClean="0"/>
              <a:t>10/02/2025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366405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6ADA41-65D3-4ACE-92FC-851C344D3E66}"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3105834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6ADA41-65D3-4ACE-92FC-851C344D3E66}"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2430180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466ADA41-65D3-4ACE-92FC-851C344D3E66}" type="datetimeFigureOut">
              <a:rPr lang="en-GB" smtClean="0"/>
              <a:t>10/02/2025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3008948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1129068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46947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10882537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8303772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2302073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16649258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6ADA41-65D3-4ACE-92FC-851C344D3E66}"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AF5843-396A-455C-859D-1C88A34E3FFD}" type="slidenum">
              <a:rPr lang="en-GB" smtClean="0"/>
              <a:t>‹#›</a:t>
            </a:fld>
            <a:endParaRPr lang="en-GB"/>
          </a:p>
        </p:txBody>
      </p:sp>
    </p:spTree>
    <p:extLst>
      <p:ext uri="{BB962C8B-B14F-4D97-AF65-F5344CB8AC3E}">
        <p14:creationId xmlns:p14="http://schemas.microsoft.com/office/powerpoint/2010/main" val="2122960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466ADA41-65D3-4ACE-92FC-851C344D3E66}" type="datetimeFigureOut">
              <a:rPr lang="en-GB" smtClean="0"/>
              <a:t>10/02/2025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F4AF5843-396A-455C-859D-1C88A34E3FFD}" type="slidenum">
              <a:rPr lang="en-GB" smtClean="0"/>
              <a:t>‹#›</a:t>
            </a:fld>
            <a:endParaRPr lang="en-GB"/>
          </a:p>
        </p:txBody>
      </p:sp>
    </p:spTree>
    <p:extLst>
      <p:ext uri="{BB962C8B-B14F-4D97-AF65-F5344CB8AC3E}">
        <p14:creationId xmlns:p14="http://schemas.microsoft.com/office/powerpoint/2010/main" val="132895738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30774-1F9F-4A9F-BDBB-B540C443A680}"/>
              </a:ext>
            </a:extLst>
          </p:cNvPr>
          <p:cNvSpPr>
            <a:spLocks noGrp="1"/>
          </p:cNvSpPr>
          <p:nvPr>
            <p:ph type="ctrTitle"/>
          </p:nvPr>
        </p:nvSpPr>
        <p:spPr>
          <a:xfrm>
            <a:off x="2095500" y="875453"/>
            <a:ext cx="8001000" cy="2971801"/>
          </a:xfrm>
        </p:spPr>
        <p:txBody>
          <a:bodyPr>
            <a:normAutofit/>
          </a:bodyPr>
          <a:lstStyle/>
          <a:p>
            <a:pPr algn="ctr"/>
            <a:r>
              <a:rPr lang="en-GB" sz="6000" b="1" dirty="0">
                <a:solidFill>
                  <a:schemeClr val="bg1"/>
                </a:solidFill>
              </a:rPr>
              <a:t>Fox Class</a:t>
            </a:r>
            <a:br>
              <a:rPr lang="en-GB" dirty="0">
                <a:solidFill>
                  <a:schemeClr val="bg1"/>
                </a:solidFill>
              </a:rPr>
            </a:br>
            <a:r>
              <a:rPr lang="en-GB" dirty="0">
                <a:solidFill>
                  <a:schemeClr val="bg1"/>
                </a:solidFill>
              </a:rPr>
              <a:t>celebrations</a:t>
            </a:r>
          </a:p>
        </p:txBody>
      </p:sp>
      <p:sp>
        <p:nvSpPr>
          <p:cNvPr id="3" name="Subtitle 2">
            <a:extLst>
              <a:ext uri="{FF2B5EF4-FFF2-40B4-BE49-F238E27FC236}">
                <a16:creationId xmlns:a16="http://schemas.microsoft.com/office/drawing/2014/main" id="{673C4A0E-22C1-487F-A005-246A0FE0FDB6}"/>
              </a:ext>
            </a:extLst>
          </p:cNvPr>
          <p:cNvSpPr>
            <a:spLocks noGrp="1"/>
          </p:cNvSpPr>
          <p:nvPr>
            <p:ph type="subTitle" idx="1"/>
          </p:nvPr>
        </p:nvSpPr>
        <p:spPr>
          <a:xfrm>
            <a:off x="2895600" y="3847254"/>
            <a:ext cx="6400800" cy="1947333"/>
          </a:xfrm>
        </p:spPr>
        <p:txBody>
          <a:bodyPr>
            <a:normAutofit/>
          </a:bodyPr>
          <a:lstStyle/>
          <a:p>
            <a:endParaRPr lang="en-GB" dirty="0"/>
          </a:p>
          <a:p>
            <a:endParaRPr lang="en-GB" dirty="0"/>
          </a:p>
          <a:p>
            <a:endParaRPr lang="en-GB" dirty="0"/>
          </a:p>
          <a:p>
            <a:r>
              <a:rPr lang="en-GB" sz="2600" b="1" dirty="0">
                <a:solidFill>
                  <a:schemeClr val="tx1"/>
                </a:solidFill>
              </a:rPr>
              <a:t>                 </a:t>
            </a:r>
            <a:r>
              <a:rPr lang="en-GB" sz="2600" b="1" dirty="0">
                <a:solidFill>
                  <a:schemeClr val="bg1"/>
                </a:solidFill>
              </a:rPr>
              <a:t>Autumn Term II 2024</a:t>
            </a:r>
          </a:p>
        </p:txBody>
      </p:sp>
    </p:spTree>
    <p:extLst>
      <p:ext uri="{BB962C8B-B14F-4D97-AF65-F5344CB8AC3E}">
        <p14:creationId xmlns:p14="http://schemas.microsoft.com/office/powerpoint/2010/main" val="1740889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F83F-5DBB-4D6A-AB28-FA9EA1F0F9BC}"/>
              </a:ext>
            </a:extLst>
          </p:cNvPr>
          <p:cNvSpPr>
            <a:spLocks noGrp="1"/>
          </p:cNvSpPr>
          <p:nvPr>
            <p:ph type="ctrTitle"/>
          </p:nvPr>
        </p:nvSpPr>
        <p:spPr>
          <a:xfrm>
            <a:off x="1731562" y="2721332"/>
            <a:ext cx="8728876" cy="2971801"/>
          </a:xfrm>
        </p:spPr>
        <p:txBody>
          <a:bodyPr>
            <a:normAutofit fontScale="90000"/>
          </a:bodyPr>
          <a:lstStyle/>
          <a:p>
            <a:pPr marL="457200" marR="0" lvl="0" indent="-457200"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br>
              <a:rPr kumimoji="0" lang="en-GB" sz="2600" b="1" i="0" u="none" strike="noStrike" kern="1200" cap="none" spc="0" normalizeH="0" baseline="0" noProof="0" dirty="0">
                <a:ln>
                  <a:noFill/>
                </a:ln>
                <a:solidFill>
                  <a:prstClr val="white"/>
                </a:solidFill>
                <a:effectLst/>
                <a:uLnTx/>
                <a:uFillTx/>
                <a:latin typeface="Calibri" panose="020F0502020204030204"/>
                <a:ea typeface="+mn-ea"/>
                <a:cs typeface="+mn-cs"/>
              </a:rPr>
            </a:br>
            <a:r>
              <a:rPr kumimoji="0" lang="en-GB" sz="3600" b="1" i="0" u="none" strike="noStrike" kern="1200" cap="none" spc="0" normalizeH="0" baseline="0" noProof="0" dirty="0">
                <a:ln>
                  <a:noFill/>
                </a:ln>
                <a:solidFill>
                  <a:schemeClr val="bg1"/>
                </a:solidFill>
                <a:effectLst/>
                <a:uLnTx/>
                <a:uFillTx/>
                <a:latin typeface="Calibri" panose="020F0502020204030204"/>
                <a:ea typeface="+mn-ea"/>
                <a:cs typeface="+mn-cs"/>
              </a:rPr>
              <a:t>During this half term we will be learning about and exploring the following celebrations: </a:t>
            </a:r>
            <a:br>
              <a:rPr kumimoji="0" lang="en-GB" sz="36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20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000" b="1"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GB" sz="3100" b="1" i="0" u="none" strike="noStrike" kern="1200" cap="none" spc="0" normalizeH="0" baseline="0" noProof="0" dirty="0">
                <a:ln>
                  <a:noFill/>
                </a:ln>
                <a:solidFill>
                  <a:schemeClr val="bg1"/>
                </a:solidFill>
                <a:effectLst/>
                <a:uLnTx/>
                <a:uFillTx/>
                <a:latin typeface="Calibri" panose="020F0502020204030204"/>
                <a:ea typeface="+mn-ea"/>
                <a:cs typeface="+mn-cs"/>
              </a:rPr>
              <a:t>Bonfire night and fireworks </a:t>
            </a:r>
            <a:br>
              <a:rPr kumimoji="0" lang="en-GB" sz="31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3100" b="1" i="0" u="none" strike="noStrike" kern="1200" cap="none" spc="0" normalizeH="0" baseline="0" noProof="0" dirty="0">
                <a:ln>
                  <a:noFill/>
                </a:ln>
                <a:solidFill>
                  <a:schemeClr val="bg1"/>
                </a:solidFill>
                <a:effectLst/>
                <a:uLnTx/>
                <a:uFillTx/>
                <a:latin typeface="Calibri" panose="020F0502020204030204"/>
                <a:ea typeface="+mn-ea"/>
                <a:cs typeface="+mn-cs"/>
              </a:rPr>
              <a:t>- Remembrance day </a:t>
            </a:r>
            <a:br>
              <a:rPr kumimoji="0" lang="en-GB" sz="31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3100" b="1" i="0" u="none" strike="noStrike" kern="1200" cap="none" spc="0" normalizeH="0" baseline="0" noProof="0" dirty="0">
                <a:ln>
                  <a:noFill/>
                </a:ln>
                <a:solidFill>
                  <a:schemeClr val="bg1"/>
                </a:solidFill>
                <a:effectLst/>
                <a:uLnTx/>
                <a:uFillTx/>
                <a:latin typeface="Calibri" panose="020F0502020204030204"/>
                <a:ea typeface="+mn-ea"/>
                <a:cs typeface="+mn-cs"/>
              </a:rPr>
              <a:t>- 55</a:t>
            </a:r>
            <a:r>
              <a:rPr kumimoji="0" lang="en-GB" sz="3100" b="1" i="0" u="none" strike="noStrike" kern="1200" cap="none" spc="0" normalizeH="0" baseline="30000" noProof="0" dirty="0">
                <a:ln>
                  <a:noFill/>
                </a:ln>
                <a:solidFill>
                  <a:schemeClr val="bg1"/>
                </a:solidFill>
                <a:effectLst/>
                <a:uLnTx/>
                <a:uFillTx/>
                <a:latin typeface="Calibri" panose="020F0502020204030204"/>
                <a:ea typeface="+mn-ea"/>
                <a:cs typeface="+mn-cs"/>
              </a:rPr>
              <a:t>th</a:t>
            </a:r>
            <a:r>
              <a:rPr kumimoji="0" lang="en-GB" sz="3100" b="1" i="0" u="none" strike="noStrike" kern="1200" cap="none" spc="0" normalizeH="0" baseline="0" noProof="0" dirty="0">
                <a:ln>
                  <a:noFill/>
                </a:ln>
                <a:solidFill>
                  <a:schemeClr val="bg1"/>
                </a:solidFill>
                <a:effectLst/>
                <a:uLnTx/>
                <a:uFillTx/>
                <a:latin typeface="Calibri" panose="020F0502020204030204"/>
                <a:ea typeface="+mn-ea"/>
                <a:cs typeface="+mn-cs"/>
              </a:rPr>
              <a:t> anniversary of landing on the moon</a:t>
            </a:r>
            <a:br>
              <a:rPr kumimoji="0" lang="en-GB" sz="31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3100" b="1" i="0" u="none" strike="noStrike" kern="1200" cap="none" spc="0" normalizeH="0" baseline="0" noProof="0" dirty="0">
                <a:ln>
                  <a:noFill/>
                </a:ln>
                <a:solidFill>
                  <a:schemeClr val="bg1"/>
                </a:solidFill>
                <a:effectLst/>
                <a:uLnTx/>
                <a:uFillTx/>
                <a:latin typeface="Calibri" panose="020F0502020204030204"/>
                <a:ea typeface="+mn-ea"/>
                <a:cs typeface="+mn-cs"/>
              </a:rPr>
              <a:t>- Christmas</a:t>
            </a:r>
            <a:endParaRPr lang="en-GB" sz="3100" dirty="0">
              <a:solidFill>
                <a:schemeClr val="bg1"/>
              </a:solidFill>
            </a:endParaRPr>
          </a:p>
        </p:txBody>
      </p:sp>
    </p:spTree>
    <p:extLst>
      <p:ext uri="{BB962C8B-B14F-4D97-AF65-F5344CB8AC3E}">
        <p14:creationId xmlns:p14="http://schemas.microsoft.com/office/powerpoint/2010/main" val="415870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F83F-5DBB-4D6A-AB28-FA9EA1F0F9BC}"/>
              </a:ext>
            </a:extLst>
          </p:cNvPr>
          <p:cNvSpPr>
            <a:spLocks noGrp="1"/>
          </p:cNvSpPr>
          <p:nvPr>
            <p:ph type="ctrTitle"/>
          </p:nvPr>
        </p:nvSpPr>
        <p:spPr>
          <a:xfrm>
            <a:off x="828261" y="2928066"/>
            <a:ext cx="10535477" cy="2971801"/>
          </a:xfrm>
        </p:spPr>
        <p:txBody>
          <a:bodyPr>
            <a:normAutofit fontScale="9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t>Personal, social and emotional development </a:t>
            </a: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This half term will provide us with plenty of opportunities to learn about different celebrations across the world. We will be focusing sharing with friends and being thankful that will be modelled to us by the staff.</a:t>
            </a: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 Through these social activities, we will be re-visiting the basic emotions as it is a vital part of the early years to be able to communicate emotions in different ways to support the children’s wellbeing. We will be experiencing emotions during the build up to Christmas through all the Christmas activities.  </a:t>
            </a:r>
            <a:b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br>
            <a:br>
              <a:rPr kumimoji="0" lang="en-GB" sz="2600" b="1" i="0" u="none" strike="noStrike" kern="1200" cap="none" spc="0" normalizeH="0" baseline="0" noProof="0" dirty="0">
                <a:ln>
                  <a:noFill/>
                </a:ln>
                <a:solidFill>
                  <a:prstClr val="white"/>
                </a:solidFill>
                <a:effectLst/>
                <a:uLnTx/>
                <a:uFillTx/>
                <a:latin typeface="Calibri" panose="020F0502020204030204"/>
                <a:ea typeface="+mn-ea"/>
                <a:cs typeface="+mn-cs"/>
              </a:rPr>
            </a:br>
            <a:endParaRPr lang="en-GB" sz="3100" dirty="0"/>
          </a:p>
        </p:txBody>
      </p:sp>
    </p:spTree>
    <p:extLst>
      <p:ext uri="{BB962C8B-B14F-4D97-AF65-F5344CB8AC3E}">
        <p14:creationId xmlns:p14="http://schemas.microsoft.com/office/powerpoint/2010/main" val="2749305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F83F-5DBB-4D6A-AB28-FA9EA1F0F9BC}"/>
              </a:ext>
            </a:extLst>
          </p:cNvPr>
          <p:cNvSpPr>
            <a:spLocks noGrp="1"/>
          </p:cNvSpPr>
          <p:nvPr>
            <p:ph type="ctrTitle"/>
          </p:nvPr>
        </p:nvSpPr>
        <p:spPr>
          <a:xfrm>
            <a:off x="772602" y="2880358"/>
            <a:ext cx="10646795" cy="2971801"/>
          </a:xfrm>
        </p:spPr>
        <p:txBody>
          <a:bodyPr>
            <a:normAutofit fontScale="9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t>Communication and language</a:t>
            </a: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t> </a:t>
            </a: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We will continue to focus on understanding visual (symbolic), gestural and verbal clues that suggest what is going to happen. Being consistent helps our students to develop their understanding of the daily routines and expectations being put on them. Currently, our students understand very well one picture of ‘now’. Over this term, we will be focusing and practicing on the ‘next’ step. We will continue supporting students’ individual communication which varies from student to student, depending on their ability and preferred way to get their message across. </a:t>
            </a: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endParaRPr lang="en-GB" sz="2700" dirty="0">
              <a:solidFill>
                <a:schemeClr val="bg1"/>
              </a:solidFill>
            </a:endParaRPr>
          </a:p>
        </p:txBody>
      </p:sp>
    </p:spTree>
    <p:extLst>
      <p:ext uri="{BB962C8B-B14F-4D97-AF65-F5344CB8AC3E}">
        <p14:creationId xmlns:p14="http://schemas.microsoft.com/office/powerpoint/2010/main" val="2772257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F83F-5DBB-4D6A-AB28-FA9EA1F0F9BC}"/>
              </a:ext>
            </a:extLst>
          </p:cNvPr>
          <p:cNvSpPr>
            <a:spLocks noGrp="1"/>
          </p:cNvSpPr>
          <p:nvPr>
            <p:ph type="ctrTitle"/>
          </p:nvPr>
        </p:nvSpPr>
        <p:spPr>
          <a:xfrm>
            <a:off x="818322" y="3063238"/>
            <a:ext cx="10825038" cy="2971801"/>
          </a:xfrm>
        </p:spPr>
        <p:txBody>
          <a:bodyPr>
            <a:normAutofit fontScale="90000"/>
          </a:bodyPr>
          <a:lstStyle/>
          <a:p>
            <a:pPr marL="0" marR="0" lvl="0" indent="0" algn="ctr" defTabSz="914400" rtl="0" eaLnBrk="1" fontAlgn="auto" latinLnBrk="0" hangingPunct="1">
              <a:lnSpc>
                <a:spcPct val="100000"/>
              </a:lnSpc>
              <a:spcBef>
                <a:spcPts val="0"/>
              </a:spcBef>
              <a:spcAft>
                <a:spcPts val="0"/>
              </a:spcAft>
              <a:tabLst/>
              <a:defRPr/>
            </a:pPr>
            <a: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t>Physical development </a:t>
            </a: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The children will be continuing to participate in daily physical exercise, both indoors and outdoors where they practice their gross motor skills. Students </a:t>
            </a:r>
            <a:r>
              <a:rPr lang="en-GB" sz="2700" b="1" cap="none" dirty="0">
                <a:ln>
                  <a:noFill/>
                </a:ln>
                <a:solidFill>
                  <a:schemeClr val="bg1"/>
                </a:solidFill>
                <a:latin typeface="Calibri" panose="020F0502020204030204"/>
                <a:ea typeface="+mn-ea"/>
                <a:cs typeface="+mn-cs"/>
              </a:rPr>
              <a:t>will continue to enjoy equipment such as the swing, the Tumble Form car and a variety of other piece of PE equipment on a regular basis. They will be also able to practice moving their bodies in different ways through regular soft play sessions and weekly Move Momentum. Both activities are helping students to practice their balance, strengthen their muscles, and make them aware of space around them.</a:t>
            </a:r>
            <a:br>
              <a:rPr lang="en-GB" sz="2700" b="1" cap="none" dirty="0">
                <a:ln>
                  <a:noFill/>
                </a:ln>
                <a:solidFill>
                  <a:schemeClr val="bg1"/>
                </a:solidFill>
                <a:latin typeface="Calibri" panose="020F0502020204030204"/>
                <a:ea typeface="+mn-ea"/>
                <a:cs typeface="+mn-cs"/>
              </a:rPr>
            </a:br>
            <a:r>
              <a:rPr lang="en-GB" sz="2700" b="1" cap="none" dirty="0">
                <a:ln>
                  <a:noFill/>
                </a:ln>
                <a:solidFill>
                  <a:schemeClr val="bg1"/>
                </a:solidFill>
                <a:latin typeface="Calibri" panose="020F0502020204030204"/>
                <a:ea typeface="+mn-ea"/>
                <a:cs typeface="+mn-cs"/>
              </a:rPr>
              <a:t> </a:t>
            </a: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They will also have a lot of opportunities to practice and work on their fine motor skills when playing with playdoh, sand, kinetic sand, salt dough, slime, different textured messy play and working with modelling clay. Playing with these materials will help to develop skills such as grasping, holding, squeezing and releasing i.e. tools (rolling pin, cutters, shapes). </a:t>
            </a:r>
            <a:endParaRPr lang="en-GB" sz="2700" dirty="0">
              <a:solidFill>
                <a:schemeClr val="bg1"/>
              </a:solidFill>
            </a:endParaRPr>
          </a:p>
        </p:txBody>
      </p:sp>
    </p:spTree>
    <p:extLst>
      <p:ext uri="{BB962C8B-B14F-4D97-AF65-F5344CB8AC3E}">
        <p14:creationId xmlns:p14="http://schemas.microsoft.com/office/powerpoint/2010/main" val="39001313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F83F-5DBB-4D6A-AB28-FA9EA1F0F9BC}"/>
              </a:ext>
            </a:extLst>
          </p:cNvPr>
          <p:cNvSpPr>
            <a:spLocks noGrp="1"/>
          </p:cNvSpPr>
          <p:nvPr>
            <p:ph type="ctrTitle"/>
          </p:nvPr>
        </p:nvSpPr>
        <p:spPr>
          <a:xfrm>
            <a:off x="818322" y="3063238"/>
            <a:ext cx="10825038" cy="2971801"/>
          </a:xfrm>
        </p:spPr>
        <p:txBody>
          <a:bodyPr>
            <a:normAutofit fontScale="90000"/>
          </a:bodyPr>
          <a:lstStyle/>
          <a:p>
            <a:pPr marL="0" marR="0" lvl="0" indent="0" algn="ctr" defTabSz="914400" rtl="0" eaLnBrk="1" fontAlgn="auto" latinLnBrk="0" hangingPunct="1">
              <a:lnSpc>
                <a:spcPct val="90000"/>
              </a:lnSpc>
              <a:spcBef>
                <a:spcPts val="1000"/>
              </a:spcBef>
              <a:spcAft>
                <a:spcPts val="0"/>
              </a:spcAft>
              <a:tabLst/>
              <a:defRPr/>
            </a:pPr>
            <a: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t>Maths</a:t>
            </a: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2000" b="0"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This half term in maths we will continue focusing on change through the concepts of number, measure and pattern. We will explore colours; mixing them, changing colours and making patterns using colours. The children will be taking part in sensory activities using paint, coloured water/messy play/playdough, kinetic sand, slime, salt dough and modelling clay. This will also support their learning and help to reinforce their colour preference </a:t>
            </a:r>
            <a:r>
              <a:rPr lang="en-GB" sz="2700" b="1" cap="none" dirty="0">
                <a:ln>
                  <a:noFill/>
                </a:ln>
                <a:solidFill>
                  <a:schemeClr val="bg1"/>
                </a:solidFill>
                <a:latin typeface="Calibri" panose="020F0502020204030204"/>
                <a:ea typeface="+mn-ea"/>
                <a:cs typeface="+mn-cs"/>
              </a:rPr>
              <a:t>or </a:t>
            </a: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recognition. We will also continue working on ‘full and empty’ and ‘high and low’ in sensory activities.</a:t>
            </a: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We will be using light up resources during Bucket time and will decorate the class room with multi-coloured Christmas lights, giving even more opportunities to talk and learn about colours. </a:t>
            </a: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We will also continue to develop children’s knowledge of numbers through songs, and other topic related maths activities. </a:t>
            </a: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endParaRPr lang="en-GB" sz="2700" dirty="0">
              <a:solidFill>
                <a:schemeClr val="bg1"/>
              </a:solidFill>
            </a:endParaRPr>
          </a:p>
        </p:txBody>
      </p:sp>
    </p:spTree>
    <p:extLst>
      <p:ext uri="{BB962C8B-B14F-4D97-AF65-F5344CB8AC3E}">
        <p14:creationId xmlns:p14="http://schemas.microsoft.com/office/powerpoint/2010/main" val="1359158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F83F-5DBB-4D6A-AB28-FA9EA1F0F9BC}"/>
              </a:ext>
            </a:extLst>
          </p:cNvPr>
          <p:cNvSpPr>
            <a:spLocks noGrp="1"/>
          </p:cNvSpPr>
          <p:nvPr>
            <p:ph type="ctrTitle"/>
          </p:nvPr>
        </p:nvSpPr>
        <p:spPr>
          <a:xfrm>
            <a:off x="818322" y="3063238"/>
            <a:ext cx="10825038" cy="2971801"/>
          </a:xfrm>
        </p:spPr>
        <p:txBody>
          <a:bodyPr>
            <a:normAutofit fontScale="90000"/>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t>Literacy </a:t>
            </a: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20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In literacy the children will be introduced to topic related stories, rhymes and songs liked to familiar settings and/or circumstances. They will be experiencing sensory stories to support their learning needs and to motivate and engage them in exploring sensory resources linked to the text. During singing times the children will be able to anticipate then hopefully join in with key phrases and actions. </a:t>
            </a:r>
            <a:r>
              <a:rPr lang="en-GB" sz="2700" b="1" cap="none" dirty="0">
                <a:ln>
                  <a:noFill/>
                </a:ln>
                <a:solidFill>
                  <a:schemeClr val="bg1"/>
                </a:solidFill>
                <a:latin typeface="Calibri" panose="020F0502020204030204"/>
                <a:ea typeface="+mn-ea"/>
                <a:cs typeface="+mn-cs"/>
              </a:rPr>
              <a:t>Staff will continue to model and sign using Makaton. </a:t>
            </a:r>
            <a:br>
              <a:rPr kumimoji="0" lang="en-GB" sz="2700" b="0"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endParaRPr lang="en-GB" sz="2700" dirty="0">
              <a:solidFill>
                <a:schemeClr val="bg1"/>
              </a:solidFill>
            </a:endParaRPr>
          </a:p>
        </p:txBody>
      </p:sp>
    </p:spTree>
    <p:extLst>
      <p:ext uri="{BB962C8B-B14F-4D97-AF65-F5344CB8AC3E}">
        <p14:creationId xmlns:p14="http://schemas.microsoft.com/office/powerpoint/2010/main" val="549661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F83F-5DBB-4D6A-AB28-FA9EA1F0F9BC}"/>
              </a:ext>
            </a:extLst>
          </p:cNvPr>
          <p:cNvSpPr>
            <a:spLocks noGrp="1"/>
          </p:cNvSpPr>
          <p:nvPr>
            <p:ph type="ctrTitle"/>
          </p:nvPr>
        </p:nvSpPr>
        <p:spPr>
          <a:xfrm>
            <a:off x="818322" y="3063238"/>
            <a:ext cx="10825038" cy="2971801"/>
          </a:xfrm>
        </p:spPr>
        <p:txBody>
          <a:bodyPr>
            <a:normAutofit fontScale="90000"/>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t>Understanding the world </a:t>
            </a:r>
            <a:br>
              <a:rPr kumimoji="0" lang="en-GB" sz="37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19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The children will be introduced to different celebrations and traditions with the support of stories, singing and </a:t>
            </a:r>
            <a:r>
              <a:rPr lang="en-GB" sz="2700" b="1" cap="none" dirty="0">
                <a:ln>
                  <a:noFill/>
                </a:ln>
                <a:solidFill>
                  <a:schemeClr val="bg1"/>
                </a:solidFill>
                <a:latin typeface="Calibri" panose="020F0502020204030204"/>
                <a:ea typeface="+mn-ea"/>
                <a:cs typeface="+mn-cs"/>
              </a:rPr>
              <a:t>exploratory play</a:t>
            </a: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 We will </a:t>
            </a:r>
            <a:r>
              <a:rPr lang="en-GB" sz="2700" b="1" cap="none" dirty="0">
                <a:ln>
                  <a:noFill/>
                </a:ln>
                <a:solidFill>
                  <a:schemeClr val="bg1"/>
                </a:solidFill>
                <a:latin typeface="Calibri" panose="020F0502020204030204"/>
                <a:ea typeface="+mn-ea"/>
                <a:cs typeface="+mn-cs"/>
              </a:rPr>
              <a:t>explore different celebrations  and engage in special sessions linked to them </a:t>
            </a: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such as ‘birthday party’, art project/work.  We will also continue to participate in Bucket time which allows the children to better understand how things work in their environment as well as promoting crucial listening and attention skills. </a:t>
            </a: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endParaRPr lang="en-GB" sz="2700" dirty="0">
              <a:solidFill>
                <a:schemeClr val="bg1"/>
              </a:solidFill>
            </a:endParaRPr>
          </a:p>
        </p:txBody>
      </p:sp>
    </p:spTree>
    <p:extLst>
      <p:ext uri="{BB962C8B-B14F-4D97-AF65-F5344CB8AC3E}">
        <p14:creationId xmlns:p14="http://schemas.microsoft.com/office/powerpoint/2010/main" val="2055954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F83F-5DBB-4D6A-AB28-FA9EA1F0F9BC}"/>
              </a:ext>
            </a:extLst>
          </p:cNvPr>
          <p:cNvSpPr>
            <a:spLocks noGrp="1"/>
          </p:cNvSpPr>
          <p:nvPr>
            <p:ph type="ctrTitle"/>
          </p:nvPr>
        </p:nvSpPr>
        <p:spPr>
          <a:xfrm>
            <a:off x="818322" y="3063238"/>
            <a:ext cx="10825038" cy="2971801"/>
          </a:xfrm>
        </p:spPr>
        <p:txBody>
          <a:bodyPr>
            <a:normAutofit fontScale="90000"/>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t>Expressive art and design </a:t>
            </a:r>
            <a:br>
              <a:rPr kumimoji="0" lang="en-GB" sz="40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20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The children will continue to have the opportunity to take part in Move Momentum, a sensory music session where the they are encouraged to respond to music via bodily movement. They also have the opportunity to explore different musical instruments during our weekly music lesson including ukuleles, violins, djembe drums and more! </a:t>
            </a: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t>In class and in our outdoor learning area they will have the opportunity to explore and experiment with different textures and materials when creating a piece of art. We will be using paint, food colourant, glitter, sand, kinetic sand, salt dough and modelling clay to be creative. </a:t>
            </a: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br>
              <a:rPr kumimoji="0" lang="en-GB" sz="2700" b="1" i="0" u="none" strike="noStrike" kern="1200" cap="none" spc="0" normalizeH="0" baseline="0" noProof="0" dirty="0">
                <a:ln>
                  <a:noFill/>
                </a:ln>
                <a:solidFill>
                  <a:schemeClr val="bg1"/>
                </a:solidFill>
                <a:effectLst/>
                <a:uLnTx/>
                <a:uFillTx/>
                <a:latin typeface="Calibri" panose="020F0502020204030204"/>
                <a:ea typeface="+mn-ea"/>
                <a:cs typeface="+mn-cs"/>
              </a:rPr>
            </a:br>
            <a:endParaRPr lang="en-GB" sz="2700" dirty="0">
              <a:solidFill>
                <a:schemeClr val="bg1"/>
              </a:solidFill>
            </a:endParaRPr>
          </a:p>
        </p:txBody>
      </p:sp>
    </p:spTree>
    <p:extLst>
      <p:ext uri="{BB962C8B-B14F-4D97-AF65-F5344CB8AC3E}">
        <p14:creationId xmlns:p14="http://schemas.microsoft.com/office/powerpoint/2010/main" val="1019012818"/>
      </p:ext>
    </p:extLst>
  </p:cSld>
  <p:clrMapOvr>
    <a:masterClrMapping/>
  </p:clrMapOvr>
</p:sld>
</file>

<file path=ppt/theme/theme1.xml><?xml version="1.0" encoding="utf-8"?>
<a:theme xmlns:a="http://schemas.openxmlformats.org/drawingml/2006/main" name="Slic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132</TotalTime>
  <Words>896</Words>
  <Application>Microsoft Office PowerPoint</Application>
  <PresentationFormat>Widescreen</PresentationFormat>
  <Paragraphs>13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Century Gothic</vt:lpstr>
      <vt:lpstr>Wingdings 3</vt:lpstr>
      <vt:lpstr>Slice</vt:lpstr>
      <vt:lpstr>Fox Class celebrations</vt:lpstr>
      <vt:lpstr> During this half term we will be learning about and exploring the following celebrations:   -  Bonfire night and fireworks  - Remembrance day  - 55th anniversary of landing on the moon - Christmas</vt:lpstr>
      <vt:lpstr>Personal, social and emotional development   This half term will provide us with plenty of opportunities to learn about different celebrations across the world. We will be focusing sharing with friends and being thankful that will be modelled to us by the staff.  Through these social activities, we will be re-visiting the basic emotions as it is a vital part of the early years to be able to communicate emotions in different ways to support the children’s wellbeing. We will be experiencing emotions during the build up to Christmas through all the Christmas activities.    </vt:lpstr>
      <vt:lpstr>Communication and language   We will continue to focus on understanding visual (symbolic), gestural and verbal clues that suggest what is going to happen. Being consistent helps our students to develop their understanding of the daily routines and expectations being put on them. Currently, our students understand very well one picture of ‘now’. Over this term, we will be focusing and practicing on the ‘next’ step. We will continue supporting students’ individual communication which varies from student to student, depending on their ability and preferred way to get their message across.  </vt:lpstr>
      <vt:lpstr>Physical development   The children will be continuing to participate in daily physical exercise, both indoors and outdoors where they practice their gross motor skills. Students will continue to enjoy equipment such as the swing, the Tumble Form car and a variety of other piece of PE equipment on a regular basis. They will be also able to practice moving their bodies in different ways through regular soft play sessions and weekly Move Momentum. Both activities are helping students to practice their balance, strengthen their muscles, and make them aware of space around them.  They will also have a lot of opportunities to practice and work on their fine motor skills when playing with playdoh, sand, kinetic sand, salt dough, slime, different textured messy play and working with modelling clay. Playing with these materials will help to develop skills such as grasping, holding, squeezing and releasing i.e. tools (rolling pin, cutters, shapes). </vt:lpstr>
      <vt:lpstr>Maths  This half term in maths we will continue focusing on change through the concepts of number, measure and pattern. We will explore colours; mixing them, changing colours and making patterns using colours. The children will be taking part in sensory activities using paint, coloured water/messy play/playdough, kinetic sand, slime, salt dough and modelling clay. This will also support their learning and help to reinforce their colour preference or recognition. We will also continue working on ‘full and empty’ and ‘high and low’ in sensory activities. We will be using light up resources during Bucket time and will decorate the class room with multi-coloured Christmas lights, giving even more opportunities to talk and learn about colours.  We will also continue to develop children’s knowledge of numbers through songs, and other topic related maths activities.  </vt:lpstr>
      <vt:lpstr>Literacy   In literacy the children will be introduced to topic related stories, rhymes and songs liked to familiar settings and/or circumstances. They will be experiencing sensory stories to support their learning needs and to motivate and engage them in exploring sensory resources linked to the text. During singing times the children will be able to anticipate then hopefully join in with key phrases and actions. Staff will continue to model and sign using Makaton.   </vt:lpstr>
      <vt:lpstr>Understanding the world   The children will be introduced to different celebrations and traditions with the support of stories, singing and exploratory play. We will explore different celebrations  and engage in special sessions linked to them such as ‘birthday party’, art project/work.  We will also continue to participate in Bucket time which allows the children to better understand how things work in their environment as well as promoting crucial listening and attention skills.   </vt:lpstr>
      <vt:lpstr>    Expressive art and design   The children will continue to have the opportunity to take part in Move Momentum, a sensory music session where the they are encouraged to respond to music via bodily movement. They also have the opportunity to explore different musical instruments during our weekly music lesson including ukuleles, violins, djembe drums and more!  In class and in our outdoor learning area they will have the opportunity to explore and experiment with different textures and materials when creating a piece of art. We will be using paint, food colourant, glitter, sand, kinetic sand, salt dough and modelling clay to be creative.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Fox Class celebrations</dc:title>
  <dc:creator>Kamila Bien</dc:creator>
  <cp:lastModifiedBy>A WHEELER</cp:lastModifiedBy>
  <cp:revision>17</cp:revision>
  <dcterms:created xsi:type="dcterms:W3CDTF">2024-11-07T21:02:29Z</dcterms:created>
  <dcterms:modified xsi:type="dcterms:W3CDTF">2025-02-10T14:25:26Z</dcterms:modified>
</cp:coreProperties>
</file>