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6" r:id="rId3"/>
    <p:sldId id="257" r:id="rId4"/>
    <p:sldId id="258" r:id="rId5"/>
    <p:sldId id="259" r:id="rId6"/>
    <p:sldId id="260" r:id="rId7"/>
    <p:sldId id="261" r:id="rId8"/>
    <p:sldId id="262" r:id="rId9"/>
    <p:sldId id="263"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720"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06DC0A-FD84-4F2C-EDDF-B224D340C317}"/>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416D6D57-5A82-2ACD-6570-17278095328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E78FF972-7E33-51D9-80E2-D61731A1AFFD}"/>
              </a:ext>
            </a:extLst>
          </p:cNvPr>
          <p:cNvSpPr>
            <a:spLocks noGrp="1"/>
          </p:cNvSpPr>
          <p:nvPr>
            <p:ph type="dt" sz="half" idx="10"/>
          </p:nvPr>
        </p:nvSpPr>
        <p:spPr/>
        <p:txBody>
          <a:bodyPr/>
          <a:lstStyle/>
          <a:p>
            <a:fld id="{EE7D263C-B19C-4284-A052-5640251361F4}" type="datetimeFigureOut">
              <a:rPr lang="en-GB" smtClean="0"/>
              <a:t>22/01/2026</a:t>
            </a:fld>
            <a:endParaRPr lang="en-GB"/>
          </a:p>
        </p:txBody>
      </p:sp>
      <p:sp>
        <p:nvSpPr>
          <p:cNvPr id="5" name="Footer Placeholder 4">
            <a:extLst>
              <a:ext uri="{FF2B5EF4-FFF2-40B4-BE49-F238E27FC236}">
                <a16:creationId xmlns:a16="http://schemas.microsoft.com/office/drawing/2014/main" id="{470B5F0C-8116-7388-4835-3AB49150F0F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E8989AF-531B-FFFD-1670-03532E2C381A}"/>
              </a:ext>
            </a:extLst>
          </p:cNvPr>
          <p:cNvSpPr>
            <a:spLocks noGrp="1"/>
          </p:cNvSpPr>
          <p:nvPr>
            <p:ph type="sldNum" sz="quarter" idx="12"/>
          </p:nvPr>
        </p:nvSpPr>
        <p:spPr/>
        <p:txBody>
          <a:bodyPr/>
          <a:lstStyle/>
          <a:p>
            <a:fld id="{B2C35A98-70BB-4503-963D-D9ABC7F1340D}" type="slidenum">
              <a:rPr lang="en-GB" smtClean="0"/>
              <a:t>‹#›</a:t>
            </a:fld>
            <a:endParaRPr lang="en-GB"/>
          </a:p>
        </p:txBody>
      </p:sp>
    </p:spTree>
    <p:extLst>
      <p:ext uri="{BB962C8B-B14F-4D97-AF65-F5344CB8AC3E}">
        <p14:creationId xmlns:p14="http://schemas.microsoft.com/office/powerpoint/2010/main" val="9943183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A70D70-2AF1-A097-6F5C-4DCF5D47B6CB}"/>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39CC6E6-092A-FCE1-E7B7-E3AAD92FACB8}"/>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8F85FE6-7B9F-76A1-CF5E-ED9128BFBF85}"/>
              </a:ext>
            </a:extLst>
          </p:cNvPr>
          <p:cNvSpPr>
            <a:spLocks noGrp="1"/>
          </p:cNvSpPr>
          <p:nvPr>
            <p:ph type="dt" sz="half" idx="10"/>
          </p:nvPr>
        </p:nvSpPr>
        <p:spPr/>
        <p:txBody>
          <a:bodyPr/>
          <a:lstStyle/>
          <a:p>
            <a:fld id="{EE7D263C-B19C-4284-A052-5640251361F4}" type="datetimeFigureOut">
              <a:rPr lang="en-GB" smtClean="0"/>
              <a:t>22/01/2026</a:t>
            </a:fld>
            <a:endParaRPr lang="en-GB"/>
          </a:p>
        </p:txBody>
      </p:sp>
      <p:sp>
        <p:nvSpPr>
          <p:cNvPr id="5" name="Footer Placeholder 4">
            <a:extLst>
              <a:ext uri="{FF2B5EF4-FFF2-40B4-BE49-F238E27FC236}">
                <a16:creationId xmlns:a16="http://schemas.microsoft.com/office/drawing/2014/main" id="{88BEB3FD-13EE-575E-5359-7DE6FB5131F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2FD08E9-7C8E-275E-86BB-7EE1132E853C}"/>
              </a:ext>
            </a:extLst>
          </p:cNvPr>
          <p:cNvSpPr>
            <a:spLocks noGrp="1"/>
          </p:cNvSpPr>
          <p:nvPr>
            <p:ph type="sldNum" sz="quarter" idx="12"/>
          </p:nvPr>
        </p:nvSpPr>
        <p:spPr/>
        <p:txBody>
          <a:bodyPr/>
          <a:lstStyle/>
          <a:p>
            <a:fld id="{B2C35A98-70BB-4503-963D-D9ABC7F1340D}" type="slidenum">
              <a:rPr lang="en-GB" smtClean="0"/>
              <a:t>‹#›</a:t>
            </a:fld>
            <a:endParaRPr lang="en-GB"/>
          </a:p>
        </p:txBody>
      </p:sp>
    </p:spTree>
    <p:extLst>
      <p:ext uri="{BB962C8B-B14F-4D97-AF65-F5344CB8AC3E}">
        <p14:creationId xmlns:p14="http://schemas.microsoft.com/office/powerpoint/2010/main" val="19925747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C4540-E625-7A4B-2B28-449C01D78F63}"/>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868413ED-60CB-6A80-317D-6A61208E7B6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0FA53FE1-1D06-7371-9BF7-BC3D07FCA02A}"/>
              </a:ext>
            </a:extLst>
          </p:cNvPr>
          <p:cNvSpPr>
            <a:spLocks noGrp="1"/>
          </p:cNvSpPr>
          <p:nvPr>
            <p:ph type="dt" sz="half" idx="10"/>
          </p:nvPr>
        </p:nvSpPr>
        <p:spPr/>
        <p:txBody>
          <a:bodyPr/>
          <a:lstStyle/>
          <a:p>
            <a:fld id="{EE7D263C-B19C-4284-A052-5640251361F4}" type="datetimeFigureOut">
              <a:rPr lang="en-GB" smtClean="0"/>
              <a:t>22/01/2026</a:t>
            </a:fld>
            <a:endParaRPr lang="en-GB"/>
          </a:p>
        </p:txBody>
      </p:sp>
      <p:sp>
        <p:nvSpPr>
          <p:cNvPr id="5" name="Footer Placeholder 4">
            <a:extLst>
              <a:ext uri="{FF2B5EF4-FFF2-40B4-BE49-F238E27FC236}">
                <a16:creationId xmlns:a16="http://schemas.microsoft.com/office/drawing/2014/main" id="{51D2690C-A117-8F69-2917-6EECC8EAAD9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7A559BE-20D3-35D8-957B-CF28E50390E7}"/>
              </a:ext>
            </a:extLst>
          </p:cNvPr>
          <p:cNvSpPr>
            <a:spLocks noGrp="1"/>
          </p:cNvSpPr>
          <p:nvPr>
            <p:ph type="sldNum" sz="quarter" idx="12"/>
          </p:nvPr>
        </p:nvSpPr>
        <p:spPr/>
        <p:txBody>
          <a:bodyPr/>
          <a:lstStyle/>
          <a:p>
            <a:fld id="{B2C35A98-70BB-4503-963D-D9ABC7F1340D}" type="slidenum">
              <a:rPr lang="en-GB" smtClean="0"/>
              <a:t>‹#›</a:t>
            </a:fld>
            <a:endParaRPr lang="en-GB"/>
          </a:p>
        </p:txBody>
      </p:sp>
    </p:spTree>
    <p:extLst>
      <p:ext uri="{BB962C8B-B14F-4D97-AF65-F5344CB8AC3E}">
        <p14:creationId xmlns:p14="http://schemas.microsoft.com/office/powerpoint/2010/main" val="5834343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D5B2E6-E192-6870-2D5A-8EC58130B871}"/>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8D502359-C571-6682-AB1F-0A11E796624F}"/>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754D31DD-D82B-1AC5-CB05-0CF70D2632A1}"/>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982192A2-C740-C058-1142-2EDFD3B23900}"/>
              </a:ext>
            </a:extLst>
          </p:cNvPr>
          <p:cNvSpPr>
            <a:spLocks noGrp="1"/>
          </p:cNvSpPr>
          <p:nvPr>
            <p:ph type="dt" sz="half" idx="10"/>
          </p:nvPr>
        </p:nvSpPr>
        <p:spPr/>
        <p:txBody>
          <a:bodyPr/>
          <a:lstStyle/>
          <a:p>
            <a:fld id="{EE7D263C-B19C-4284-A052-5640251361F4}" type="datetimeFigureOut">
              <a:rPr lang="en-GB" smtClean="0"/>
              <a:t>22/01/2026</a:t>
            </a:fld>
            <a:endParaRPr lang="en-GB"/>
          </a:p>
        </p:txBody>
      </p:sp>
      <p:sp>
        <p:nvSpPr>
          <p:cNvPr id="6" name="Footer Placeholder 5">
            <a:extLst>
              <a:ext uri="{FF2B5EF4-FFF2-40B4-BE49-F238E27FC236}">
                <a16:creationId xmlns:a16="http://schemas.microsoft.com/office/drawing/2014/main" id="{02C5B145-F7E6-D168-89DA-BF524318502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7DC0162-A5BA-E2E2-E8C2-9D9CB77A67AF}"/>
              </a:ext>
            </a:extLst>
          </p:cNvPr>
          <p:cNvSpPr>
            <a:spLocks noGrp="1"/>
          </p:cNvSpPr>
          <p:nvPr>
            <p:ph type="sldNum" sz="quarter" idx="12"/>
          </p:nvPr>
        </p:nvSpPr>
        <p:spPr/>
        <p:txBody>
          <a:bodyPr/>
          <a:lstStyle/>
          <a:p>
            <a:fld id="{B2C35A98-70BB-4503-963D-D9ABC7F1340D}" type="slidenum">
              <a:rPr lang="en-GB" smtClean="0"/>
              <a:t>‹#›</a:t>
            </a:fld>
            <a:endParaRPr lang="en-GB"/>
          </a:p>
        </p:txBody>
      </p:sp>
    </p:spTree>
    <p:extLst>
      <p:ext uri="{BB962C8B-B14F-4D97-AF65-F5344CB8AC3E}">
        <p14:creationId xmlns:p14="http://schemas.microsoft.com/office/powerpoint/2010/main" val="19316143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0956A8-102A-DAD4-3560-DEAA726BDD5C}"/>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E9066D38-9829-2DDA-02C9-A9D799E5DD0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DDE9A105-332D-6F20-E9AC-734D6AF49030}"/>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225146A4-98FA-E778-DD2A-3238DA6ED58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DA2D5749-AFC9-2FBB-7ADB-FE4A64741C87}"/>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544A3B6E-6C16-0EB3-9948-23C95D44F550}"/>
              </a:ext>
            </a:extLst>
          </p:cNvPr>
          <p:cNvSpPr>
            <a:spLocks noGrp="1"/>
          </p:cNvSpPr>
          <p:nvPr>
            <p:ph type="dt" sz="half" idx="10"/>
          </p:nvPr>
        </p:nvSpPr>
        <p:spPr/>
        <p:txBody>
          <a:bodyPr/>
          <a:lstStyle/>
          <a:p>
            <a:fld id="{EE7D263C-B19C-4284-A052-5640251361F4}" type="datetimeFigureOut">
              <a:rPr lang="en-GB" smtClean="0"/>
              <a:t>22/01/2026</a:t>
            </a:fld>
            <a:endParaRPr lang="en-GB"/>
          </a:p>
        </p:txBody>
      </p:sp>
      <p:sp>
        <p:nvSpPr>
          <p:cNvPr id="8" name="Footer Placeholder 7">
            <a:extLst>
              <a:ext uri="{FF2B5EF4-FFF2-40B4-BE49-F238E27FC236}">
                <a16:creationId xmlns:a16="http://schemas.microsoft.com/office/drawing/2014/main" id="{EA7946AF-E07D-2212-BAFF-602EB500DE5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0AD48D2-2F46-EE80-8056-598562DBC858}"/>
              </a:ext>
            </a:extLst>
          </p:cNvPr>
          <p:cNvSpPr>
            <a:spLocks noGrp="1"/>
          </p:cNvSpPr>
          <p:nvPr>
            <p:ph type="sldNum" sz="quarter" idx="12"/>
          </p:nvPr>
        </p:nvSpPr>
        <p:spPr/>
        <p:txBody>
          <a:bodyPr/>
          <a:lstStyle/>
          <a:p>
            <a:fld id="{B2C35A98-70BB-4503-963D-D9ABC7F1340D}" type="slidenum">
              <a:rPr lang="en-GB" smtClean="0"/>
              <a:t>‹#›</a:t>
            </a:fld>
            <a:endParaRPr lang="en-GB"/>
          </a:p>
        </p:txBody>
      </p:sp>
    </p:spTree>
    <p:extLst>
      <p:ext uri="{BB962C8B-B14F-4D97-AF65-F5344CB8AC3E}">
        <p14:creationId xmlns:p14="http://schemas.microsoft.com/office/powerpoint/2010/main" val="6032489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8C77E6-A3C2-6279-DCEF-B1F669BD383E}"/>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5FAA934A-08BC-4F68-7D45-2342E10729A8}"/>
              </a:ext>
            </a:extLst>
          </p:cNvPr>
          <p:cNvSpPr>
            <a:spLocks noGrp="1"/>
          </p:cNvSpPr>
          <p:nvPr>
            <p:ph type="dt" sz="half" idx="10"/>
          </p:nvPr>
        </p:nvSpPr>
        <p:spPr/>
        <p:txBody>
          <a:bodyPr/>
          <a:lstStyle/>
          <a:p>
            <a:fld id="{EE7D263C-B19C-4284-A052-5640251361F4}" type="datetimeFigureOut">
              <a:rPr lang="en-GB" smtClean="0"/>
              <a:t>22/01/2026</a:t>
            </a:fld>
            <a:endParaRPr lang="en-GB"/>
          </a:p>
        </p:txBody>
      </p:sp>
      <p:sp>
        <p:nvSpPr>
          <p:cNvPr id="4" name="Footer Placeholder 3">
            <a:extLst>
              <a:ext uri="{FF2B5EF4-FFF2-40B4-BE49-F238E27FC236}">
                <a16:creationId xmlns:a16="http://schemas.microsoft.com/office/drawing/2014/main" id="{9F02EC7E-0D81-6B1B-FA0F-8B5837FC878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AFE864C-8648-E51E-5A7F-D71E0DF19333}"/>
              </a:ext>
            </a:extLst>
          </p:cNvPr>
          <p:cNvSpPr>
            <a:spLocks noGrp="1"/>
          </p:cNvSpPr>
          <p:nvPr>
            <p:ph type="sldNum" sz="quarter" idx="12"/>
          </p:nvPr>
        </p:nvSpPr>
        <p:spPr/>
        <p:txBody>
          <a:bodyPr/>
          <a:lstStyle/>
          <a:p>
            <a:fld id="{B2C35A98-70BB-4503-963D-D9ABC7F1340D}" type="slidenum">
              <a:rPr lang="en-GB" smtClean="0"/>
              <a:t>‹#›</a:t>
            </a:fld>
            <a:endParaRPr lang="en-GB"/>
          </a:p>
        </p:txBody>
      </p:sp>
    </p:spTree>
    <p:extLst>
      <p:ext uri="{BB962C8B-B14F-4D97-AF65-F5344CB8AC3E}">
        <p14:creationId xmlns:p14="http://schemas.microsoft.com/office/powerpoint/2010/main" val="379097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0EBDC9-5B81-DFD3-B4C2-B8C4B73290B8}"/>
              </a:ext>
            </a:extLst>
          </p:cNvPr>
          <p:cNvSpPr>
            <a:spLocks noGrp="1"/>
          </p:cNvSpPr>
          <p:nvPr>
            <p:ph type="dt" sz="half" idx="10"/>
          </p:nvPr>
        </p:nvSpPr>
        <p:spPr/>
        <p:txBody>
          <a:bodyPr/>
          <a:lstStyle/>
          <a:p>
            <a:fld id="{EE7D263C-B19C-4284-A052-5640251361F4}" type="datetimeFigureOut">
              <a:rPr lang="en-GB" smtClean="0"/>
              <a:t>22/01/2026</a:t>
            </a:fld>
            <a:endParaRPr lang="en-GB"/>
          </a:p>
        </p:txBody>
      </p:sp>
      <p:sp>
        <p:nvSpPr>
          <p:cNvPr id="3" name="Footer Placeholder 2">
            <a:extLst>
              <a:ext uri="{FF2B5EF4-FFF2-40B4-BE49-F238E27FC236}">
                <a16:creationId xmlns:a16="http://schemas.microsoft.com/office/drawing/2014/main" id="{1364738A-8B4B-49AF-FFB7-54FE8FD98DD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92629EF-4C7A-17FD-7311-08D459E5D01D}"/>
              </a:ext>
            </a:extLst>
          </p:cNvPr>
          <p:cNvSpPr>
            <a:spLocks noGrp="1"/>
          </p:cNvSpPr>
          <p:nvPr>
            <p:ph type="sldNum" sz="quarter" idx="12"/>
          </p:nvPr>
        </p:nvSpPr>
        <p:spPr/>
        <p:txBody>
          <a:bodyPr/>
          <a:lstStyle/>
          <a:p>
            <a:fld id="{B2C35A98-70BB-4503-963D-D9ABC7F1340D}" type="slidenum">
              <a:rPr lang="en-GB" smtClean="0"/>
              <a:t>‹#›</a:t>
            </a:fld>
            <a:endParaRPr lang="en-GB"/>
          </a:p>
        </p:txBody>
      </p:sp>
    </p:spTree>
    <p:extLst>
      <p:ext uri="{BB962C8B-B14F-4D97-AF65-F5344CB8AC3E}">
        <p14:creationId xmlns:p14="http://schemas.microsoft.com/office/powerpoint/2010/main" val="21675416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66741C-BA7F-CC01-3539-2FA639F3B43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0880166C-2FFE-6C00-3BD2-B581FE1365C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9EB2D559-6D94-577A-E783-D0788C6267F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BB0F401-3BEA-2C94-DCAA-59159A1166EC}"/>
              </a:ext>
            </a:extLst>
          </p:cNvPr>
          <p:cNvSpPr>
            <a:spLocks noGrp="1"/>
          </p:cNvSpPr>
          <p:nvPr>
            <p:ph type="dt" sz="half" idx="10"/>
          </p:nvPr>
        </p:nvSpPr>
        <p:spPr/>
        <p:txBody>
          <a:bodyPr/>
          <a:lstStyle/>
          <a:p>
            <a:fld id="{EE7D263C-B19C-4284-A052-5640251361F4}" type="datetimeFigureOut">
              <a:rPr lang="en-GB" smtClean="0"/>
              <a:t>22/01/2026</a:t>
            </a:fld>
            <a:endParaRPr lang="en-GB"/>
          </a:p>
        </p:txBody>
      </p:sp>
      <p:sp>
        <p:nvSpPr>
          <p:cNvPr id="6" name="Footer Placeholder 5">
            <a:extLst>
              <a:ext uri="{FF2B5EF4-FFF2-40B4-BE49-F238E27FC236}">
                <a16:creationId xmlns:a16="http://schemas.microsoft.com/office/drawing/2014/main" id="{DB665F10-3476-A24B-42D4-5D7DB527245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5D9172A-E189-0E12-9D4A-C838D09EA26B}"/>
              </a:ext>
            </a:extLst>
          </p:cNvPr>
          <p:cNvSpPr>
            <a:spLocks noGrp="1"/>
          </p:cNvSpPr>
          <p:nvPr>
            <p:ph type="sldNum" sz="quarter" idx="12"/>
          </p:nvPr>
        </p:nvSpPr>
        <p:spPr/>
        <p:txBody>
          <a:bodyPr/>
          <a:lstStyle/>
          <a:p>
            <a:fld id="{B2C35A98-70BB-4503-963D-D9ABC7F1340D}" type="slidenum">
              <a:rPr lang="en-GB" smtClean="0"/>
              <a:t>‹#›</a:t>
            </a:fld>
            <a:endParaRPr lang="en-GB"/>
          </a:p>
        </p:txBody>
      </p:sp>
    </p:spTree>
    <p:extLst>
      <p:ext uri="{BB962C8B-B14F-4D97-AF65-F5344CB8AC3E}">
        <p14:creationId xmlns:p14="http://schemas.microsoft.com/office/powerpoint/2010/main" val="8599593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60A77-6D1D-A8D6-3333-A4B5F77265C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D724C455-14A9-AA40-89F3-79DBEFC3EE1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DDC50FC-73C0-CDB6-5D44-483FE603501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9716F48-2A93-78E3-8BC2-746FB3D2DEF9}"/>
              </a:ext>
            </a:extLst>
          </p:cNvPr>
          <p:cNvSpPr>
            <a:spLocks noGrp="1"/>
          </p:cNvSpPr>
          <p:nvPr>
            <p:ph type="dt" sz="half" idx="10"/>
          </p:nvPr>
        </p:nvSpPr>
        <p:spPr/>
        <p:txBody>
          <a:bodyPr/>
          <a:lstStyle/>
          <a:p>
            <a:fld id="{EE7D263C-B19C-4284-A052-5640251361F4}" type="datetimeFigureOut">
              <a:rPr lang="en-GB" smtClean="0"/>
              <a:t>22/01/2026</a:t>
            </a:fld>
            <a:endParaRPr lang="en-GB"/>
          </a:p>
        </p:txBody>
      </p:sp>
      <p:sp>
        <p:nvSpPr>
          <p:cNvPr id="6" name="Footer Placeholder 5">
            <a:extLst>
              <a:ext uri="{FF2B5EF4-FFF2-40B4-BE49-F238E27FC236}">
                <a16:creationId xmlns:a16="http://schemas.microsoft.com/office/drawing/2014/main" id="{0E4AA901-4228-75A2-5149-CB520FB257A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B7ACC50-163A-C861-C6D0-FF47E88E4475}"/>
              </a:ext>
            </a:extLst>
          </p:cNvPr>
          <p:cNvSpPr>
            <a:spLocks noGrp="1"/>
          </p:cNvSpPr>
          <p:nvPr>
            <p:ph type="sldNum" sz="quarter" idx="12"/>
          </p:nvPr>
        </p:nvSpPr>
        <p:spPr/>
        <p:txBody>
          <a:bodyPr/>
          <a:lstStyle/>
          <a:p>
            <a:fld id="{B2C35A98-70BB-4503-963D-D9ABC7F1340D}" type="slidenum">
              <a:rPr lang="en-GB" smtClean="0"/>
              <a:t>‹#›</a:t>
            </a:fld>
            <a:endParaRPr lang="en-GB"/>
          </a:p>
        </p:txBody>
      </p:sp>
    </p:spTree>
    <p:extLst>
      <p:ext uri="{BB962C8B-B14F-4D97-AF65-F5344CB8AC3E}">
        <p14:creationId xmlns:p14="http://schemas.microsoft.com/office/powerpoint/2010/main" val="12290061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F03AC5-609B-B9A2-5920-0FA9F79F4881}"/>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CBFCFAB1-AB04-096F-10E7-79D963D8280F}"/>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22955C0-6CBE-F736-1288-B98C203512C4}"/>
              </a:ext>
            </a:extLst>
          </p:cNvPr>
          <p:cNvSpPr>
            <a:spLocks noGrp="1"/>
          </p:cNvSpPr>
          <p:nvPr>
            <p:ph type="dt" sz="half" idx="10"/>
          </p:nvPr>
        </p:nvSpPr>
        <p:spPr/>
        <p:txBody>
          <a:bodyPr/>
          <a:lstStyle/>
          <a:p>
            <a:fld id="{EE7D263C-B19C-4284-A052-5640251361F4}" type="datetimeFigureOut">
              <a:rPr lang="en-GB" smtClean="0"/>
              <a:t>22/01/2026</a:t>
            </a:fld>
            <a:endParaRPr lang="en-GB"/>
          </a:p>
        </p:txBody>
      </p:sp>
      <p:sp>
        <p:nvSpPr>
          <p:cNvPr id="5" name="Footer Placeholder 4">
            <a:extLst>
              <a:ext uri="{FF2B5EF4-FFF2-40B4-BE49-F238E27FC236}">
                <a16:creationId xmlns:a16="http://schemas.microsoft.com/office/drawing/2014/main" id="{76AF247F-DDDE-4F74-F1E8-37AD51BCB07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1F4A64C-C44B-7B84-F191-1F3846B1E555}"/>
              </a:ext>
            </a:extLst>
          </p:cNvPr>
          <p:cNvSpPr>
            <a:spLocks noGrp="1"/>
          </p:cNvSpPr>
          <p:nvPr>
            <p:ph type="sldNum" sz="quarter" idx="12"/>
          </p:nvPr>
        </p:nvSpPr>
        <p:spPr/>
        <p:txBody>
          <a:bodyPr/>
          <a:lstStyle/>
          <a:p>
            <a:fld id="{B2C35A98-70BB-4503-963D-D9ABC7F1340D}" type="slidenum">
              <a:rPr lang="en-GB" smtClean="0"/>
              <a:t>‹#›</a:t>
            </a:fld>
            <a:endParaRPr lang="en-GB"/>
          </a:p>
        </p:txBody>
      </p:sp>
    </p:spTree>
    <p:extLst>
      <p:ext uri="{BB962C8B-B14F-4D97-AF65-F5344CB8AC3E}">
        <p14:creationId xmlns:p14="http://schemas.microsoft.com/office/powerpoint/2010/main" val="21451920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1AC3963-E8C7-2558-6749-445DB2E956CD}"/>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CA129C78-4B12-80BD-3A3C-28A90D1A39FB}"/>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C3B391F-31A3-C6D9-131C-30C5B73AB0BA}"/>
              </a:ext>
            </a:extLst>
          </p:cNvPr>
          <p:cNvSpPr>
            <a:spLocks noGrp="1"/>
          </p:cNvSpPr>
          <p:nvPr>
            <p:ph type="dt" sz="half" idx="10"/>
          </p:nvPr>
        </p:nvSpPr>
        <p:spPr/>
        <p:txBody>
          <a:bodyPr/>
          <a:lstStyle/>
          <a:p>
            <a:fld id="{EE7D263C-B19C-4284-A052-5640251361F4}" type="datetimeFigureOut">
              <a:rPr lang="en-GB" smtClean="0"/>
              <a:t>22/01/2026</a:t>
            </a:fld>
            <a:endParaRPr lang="en-GB"/>
          </a:p>
        </p:txBody>
      </p:sp>
      <p:sp>
        <p:nvSpPr>
          <p:cNvPr id="5" name="Footer Placeholder 4">
            <a:extLst>
              <a:ext uri="{FF2B5EF4-FFF2-40B4-BE49-F238E27FC236}">
                <a16:creationId xmlns:a16="http://schemas.microsoft.com/office/drawing/2014/main" id="{863B273F-AFF2-D762-133A-1BD2DC1B03D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1E7FB65-2A25-88BB-9EC2-AFEF3446B573}"/>
              </a:ext>
            </a:extLst>
          </p:cNvPr>
          <p:cNvSpPr>
            <a:spLocks noGrp="1"/>
          </p:cNvSpPr>
          <p:nvPr>
            <p:ph type="sldNum" sz="quarter" idx="12"/>
          </p:nvPr>
        </p:nvSpPr>
        <p:spPr/>
        <p:txBody>
          <a:bodyPr/>
          <a:lstStyle/>
          <a:p>
            <a:fld id="{B2C35A98-70BB-4503-963D-D9ABC7F1340D}" type="slidenum">
              <a:rPr lang="en-GB" smtClean="0"/>
              <a:t>‹#›</a:t>
            </a:fld>
            <a:endParaRPr lang="en-GB"/>
          </a:p>
        </p:txBody>
      </p:sp>
    </p:spTree>
    <p:extLst>
      <p:ext uri="{BB962C8B-B14F-4D97-AF65-F5344CB8AC3E}">
        <p14:creationId xmlns:p14="http://schemas.microsoft.com/office/powerpoint/2010/main" val="9332227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3AF2D9A-5150-4526-DCFE-EE2931F895A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0E73A725-5250-7E81-16B9-6CFBDC2E32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69C2A58-DBEC-D607-9AE7-55094D6FFCD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E7D263C-B19C-4284-A052-5640251361F4}" type="datetimeFigureOut">
              <a:rPr lang="en-GB" smtClean="0"/>
              <a:t>22/01/2026</a:t>
            </a:fld>
            <a:endParaRPr lang="en-GB"/>
          </a:p>
        </p:txBody>
      </p:sp>
      <p:sp>
        <p:nvSpPr>
          <p:cNvPr id="5" name="Footer Placeholder 4">
            <a:extLst>
              <a:ext uri="{FF2B5EF4-FFF2-40B4-BE49-F238E27FC236}">
                <a16:creationId xmlns:a16="http://schemas.microsoft.com/office/drawing/2014/main" id="{3B681450-BCC5-B507-02E6-B6FED4C45B1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DF9D8578-EECD-BA68-C6A9-94B55679292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B2C35A98-70BB-4503-963D-D9ABC7F1340D}" type="slidenum">
              <a:rPr lang="en-GB" smtClean="0"/>
              <a:t>‹#›</a:t>
            </a:fld>
            <a:endParaRPr lang="en-GB"/>
          </a:p>
        </p:txBody>
      </p:sp>
    </p:spTree>
    <p:extLst>
      <p:ext uri="{BB962C8B-B14F-4D97-AF65-F5344CB8AC3E}">
        <p14:creationId xmlns:p14="http://schemas.microsoft.com/office/powerpoint/2010/main" val="26739552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4ED2790E-F886-ACD9-FA82-00F46843EFEB}"/>
              </a:ext>
            </a:extLst>
          </p:cNvPr>
          <p:cNvSpPr txBox="1"/>
          <p:nvPr/>
        </p:nvSpPr>
        <p:spPr>
          <a:xfrm>
            <a:off x="2105025" y="114300"/>
            <a:ext cx="7705725" cy="3539430"/>
          </a:xfrm>
          <a:prstGeom prst="rect">
            <a:avLst/>
          </a:prstGeom>
          <a:noFill/>
        </p:spPr>
        <p:txBody>
          <a:bodyPr wrap="square" rtlCol="0">
            <a:spAutoFit/>
          </a:bodyPr>
          <a:lstStyle/>
          <a:p>
            <a:pPr algn="ctr"/>
            <a:r>
              <a:rPr lang="en-GB" sz="4400" dirty="0">
                <a:solidFill>
                  <a:schemeClr val="tx2">
                    <a:lumMod val="10000"/>
                    <a:lumOff val="90000"/>
                  </a:schemeClr>
                </a:solidFill>
                <a:latin typeface="Arial Rounded MT Bold" panose="020F0704030504030204" pitchFamily="34" charset="0"/>
              </a:rPr>
              <a:t>Squirrel Class </a:t>
            </a:r>
          </a:p>
          <a:p>
            <a:pPr algn="ctr"/>
            <a:endParaRPr lang="en-GB" sz="4000" dirty="0">
              <a:solidFill>
                <a:schemeClr val="tx2">
                  <a:lumMod val="10000"/>
                  <a:lumOff val="90000"/>
                </a:schemeClr>
              </a:solidFill>
              <a:latin typeface="Arial Rounded MT Bold" panose="020F0704030504030204" pitchFamily="34" charset="0"/>
            </a:endParaRPr>
          </a:p>
          <a:p>
            <a:pPr algn="ctr"/>
            <a:r>
              <a:rPr lang="en-GB" sz="3600" dirty="0">
                <a:solidFill>
                  <a:schemeClr val="tx2">
                    <a:lumMod val="10000"/>
                    <a:lumOff val="90000"/>
                  </a:schemeClr>
                </a:solidFill>
                <a:latin typeface="Arial Rounded MT Bold" panose="020F0704030504030204" pitchFamily="34" charset="0"/>
              </a:rPr>
              <a:t>Traditional tales</a:t>
            </a:r>
          </a:p>
          <a:p>
            <a:pPr algn="ctr"/>
            <a:r>
              <a:rPr lang="en-GB" sz="3600" dirty="0">
                <a:solidFill>
                  <a:schemeClr val="tx2">
                    <a:lumMod val="10000"/>
                    <a:lumOff val="90000"/>
                  </a:schemeClr>
                </a:solidFill>
                <a:latin typeface="Arial Rounded MT Bold" panose="020F0704030504030204" pitchFamily="34" charset="0"/>
              </a:rPr>
              <a:t>Christmas </a:t>
            </a:r>
          </a:p>
          <a:p>
            <a:pPr algn="ctr"/>
            <a:endParaRPr lang="en-GB" dirty="0">
              <a:solidFill>
                <a:schemeClr val="tx2">
                  <a:lumMod val="10000"/>
                  <a:lumOff val="90000"/>
                </a:schemeClr>
              </a:solidFill>
            </a:endParaRPr>
          </a:p>
          <a:p>
            <a:pPr algn="ctr"/>
            <a:endParaRPr lang="en-GB" dirty="0">
              <a:solidFill>
                <a:schemeClr val="tx2">
                  <a:lumMod val="10000"/>
                  <a:lumOff val="90000"/>
                </a:schemeClr>
              </a:solidFill>
            </a:endParaRPr>
          </a:p>
          <a:p>
            <a:pPr algn="ctr"/>
            <a:r>
              <a:rPr lang="en-GB" sz="3200" dirty="0">
                <a:solidFill>
                  <a:schemeClr val="tx2">
                    <a:lumMod val="10000"/>
                    <a:lumOff val="90000"/>
                  </a:schemeClr>
                </a:solidFill>
                <a:latin typeface="Arial Rounded MT Bold" panose="020F0704030504030204" pitchFamily="34" charset="0"/>
              </a:rPr>
              <a:t>Autumn Term II 2025</a:t>
            </a:r>
          </a:p>
        </p:txBody>
      </p:sp>
    </p:spTree>
    <p:extLst>
      <p:ext uri="{BB962C8B-B14F-4D97-AF65-F5344CB8AC3E}">
        <p14:creationId xmlns:p14="http://schemas.microsoft.com/office/powerpoint/2010/main" val="34194275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4ED2790E-F886-ACD9-FA82-00F46843EFEB}"/>
              </a:ext>
            </a:extLst>
          </p:cNvPr>
          <p:cNvSpPr txBox="1"/>
          <p:nvPr/>
        </p:nvSpPr>
        <p:spPr>
          <a:xfrm>
            <a:off x="2485636" y="114105"/>
            <a:ext cx="6915149" cy="3170099"/>
          </a:xfrm>
          <a:prstGeom prst="rect">
            <a:avLst/>
          </a:prstGeom>
          <a:noFill/>
        </p:spPr>
        <p:txBody>
          <a:bodyPr wrap="square" rtlCol="0">
            <a:spAutoFit/>
          </a:bodyPr>
          <a:lstStyle/>
          <a:p>
            <a:pPr algn="ctr"/>
            <a:r>
              <a:rPr lang="en-GB" sz="3200" dirty="0">
                <a:solidFill>
                  <a:schemeClr val="tx2">
                    <a:lumMod val="10000"/>
                    <a:lumOff val="90000"/>
                  </a:schemeClr>
                </a:solidFill>
                <a:latin typeface="Arial Rounded MT Bold" panose="020F0704030504030204" pitchFamily="34" charset="0"/>
              </a:rPr>
              <a:t>Stories and events to be covered: </a:t>
            </a:r>
          </a:p>
          <a:p>
            <a:pPr algn="ctr"/>
            <a:endParaRPr lang="en-GB" sz="2400" dirty="0">
              <a:solidFill>
                <a:schemeClr val="tx2">
                  <a:lumMod val="10000"/>
                  <a:lumOff val="90000"/>
                </a:schemeClr>
              </a:solidFill>
              <a:latin typeface="Arial Rounded MT Bold" panose="020F0704030504030204" pitchFamily="34" charset="0"/>
            </a:endParaRPr>
          </a:p>
          <a:p>
            <a:pPr algn="ctr"/>
            <a:r>
              <a:rPr lang="en-GB" sz="2400" dirty="0">
                <a:solidFill>
                  <a:schemeClr val="tx2">
                    <a:lumMod val="10000"/>
                    <a:lumOff val="90000"/>
                  </a:schemeClr>
                </a:solidFill>
                <a:latin typeface="Arial Rounded MT Bold" panose="020F0704030504030204" pitchFamily="34" charset="0"/>
              </a:rPr>
              <a:t>Goldilocks and the three bears</a:t>
            </a:r>
          </a:p>
          <a:p>
            <a:pPr algn="ctr"/>
            <a:r>
              <a:rPr lang="en-GB" sz="2400" dirty="0">
                <a:solidFill>
                  <a:schemeClr val="tx2">
                    <a:lumMod val="10000"/>
                    <a:lumOff val="90000"/>
                  </a:schemeClr>
                </a:solidFill>
                <a:latin typeface="Arial Rounded MT Bold" panose="020F0704030504030204" pitchFamily="34" charset="0"/>
              </a:rPr>
              <a:t>Jack and the beanstalk </a:t>
            </a:r>
          </a:p>
          <a:p>
            <a:pPr algn="ctr"/>
            <a:r>
              <a:rPr lang="en-GB" sz="2400" dirty="0">
                <a:solidFill>
                  <a:schemeClr val="tx2">
                    <a:lumMod val="10000"/>
                    <a:lumOff val="90000"/>
                  </a:schemeClr>
                </a:solidFill>
                <a:latin typeface="Arial Rounded MT Bold" panose="020F0704030504030204" pitchFamily="34" charset="0"/>
              </a:rPr>
              <a:t>The Gingerbread Man </a:t>
            </a:r>
          </a:p>
          <a:p>
            <a:pPr algn="ctr"/>
            <a:r>
              <a:rPr lang="en-GB" sz="2400" dirty="0">
                <a:solidFill>
                  <a:schemeClr val="tx2">
                    <a:lumMod val="10000"/>
                    <a:lumOff val="90000"/>
                  </a:schemeClr>
                </a:solidFill>
                <a:latin typeface="Arial Rounded MT Bold" panose="020F0704030504030204" pitchFamily="34" charset="0"/>
              </a:rPr>
              <a:t>Christmas </a:t>
            </a:r>
          </a:p>
          <a:p>
            <a:pPr algn="ctr"/>
            <a:r>
              <a:rPr lang="en-GB" sz="2400" dirty="0">
                <a:solidFill>
                  <a:schemeClr val="tx2">
                    <a:lumMod val="10000"/>
                    <a:lumOff val="90000"/>
                  </a:schemeClr>
                </a:solidFill>
                <a:latin typeface="Arial Rounded MT Bold" panose="020F0704030504030204" pitchFamily="34" charset="0"/>
              </a:rPr>
              <a:t>Bonfire Night </a:t>
            </a:r>
          </a:p>
          <a:p>
            <a:pPr algn="ctr"/>
            <a:r>
              <a:rPr lang="en-GB" sz="2400" dirty="0">
                <a:solidFill>
                  <a:schemeClr val="tx2">
                    <a:lumMod val="10000"/>
                    <a:lumOff val="90000"/>
                  </a:schemeClr>
                </a:solidFill>
                <a:latin typeface="Arial Rounded MT Bold" panose="020F0704030504030204" pitchFamily="34" charset="0"/>
              </a:rPr>
              <a:t>Remembrance Day</a:t>
            </a:r>
          </a:p>
        </p:txBody>
      </p:sp>
    </p:spTree>
    <p:extLst>
      <p:ext uri="{BB962C8B-B14F-4D97-AF65-F5344CB8AC3E}">
        <p14:creationId xmlns:p14="http://schemas.microsoft.com/office/powerpoint/2010/main" val="30061111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041D25D-FF59-17B3-7196-3E5072479286}"/>
              </a:ext>
            </a:extLst>
          </p:cNvPr>
          <p:cNvSpPr txBox="1"/>
          <p:nvPr/>
        </p:nvSpPr>
        <p:spPr>
          <a:xfrm>
            <a:off x="433387" y="190500"/>
            <a:ext cx="11325225" cy="3139321"/>
          </a:xfrm>
          <a:prstGeom prst="rect">
            <a:avLst/>
          </a:prstGeom>
          <a:noFill/>
        </p:spPr>
        <p:txBody>
          <a:bodyPr wrap="square" rtlCol="0">
            <a:spAutoFit/>
          </a:bodyPr>
          <a:lstStyle/>
          <a:p>
            <a:pPr algn="ctr"/>
            <a:r>
              <a:rPr lang="en-GB" sz="3600" dirty="0">
                <a:solidFill>
                  <a:schemeClr val="tx2">
                    <a:lumMod val="10000"/>
                    <a:lumOff val="90000"/>
                  </a:schemeClr>
                </a:solidFill>
                <a:latin typeface="Arial Rounded MT Bold" panose="020F0704030504030204" pitchFamily="34" charset="0"/>
              </a:rPr>
              <a:t>Personal, Social and Emotional Development</a:t>
            </a:r>
          </a:p>
          <a:p>
            <a:pPr algn="ctr"/>
            <a:endParaRPr lang="en-GB" dirty="0">
              <a:solidFill>
                <a:schemeClr val="tx2">
                  <a:lumMod val="10000"/>
                  <a:lumOff val="90000"/>
                </a:schemeClr>
              </a:solidFill>
              <a:latin typeface="Arial Rounded MT Bold" panose="020F0704030504030204" pitchFamily="34" charset="0"/>
            </a:endParaRPr>
          </a:p>
          <a:p>
            <a:pPr algn="ctr"/>
            <a:r>
              <a:rPr lang="en-GB" sz="1600" dirty="0">
                <a:solidFill>
                  <a:schemeClr val="tx2">
                    <a:lumMod val="10000"/>
                    <a:lumOff val="90000"/>
                  </a:schemeClr>
                </a:solidFill>
                <a:latin typeface="Arial Rounded MT Bold" panose="020F0704030504030204" pitchFamily="34" charset="0"/>
              </a:rPr>
              <a:t>The children will be exposed to different emotions with the help of our stories. We will be talking about Goldilocks’ and the bears’ feelings; the bears sadness and anger as they find out that their belongings have been used, eaten and broken by a stranger and how scared Goldilocks was when she saw the bears by the bed she was sleeping in. The Jack and the beanstalk story will provide us another opportunity to discuss happiness and joy that Jack and his mother feel when he brings back gold, and fear and anger that the giant and his wife feel about Jack stealing from them. The Gingerbread Man story will introduce us to pride and excitement, and also worry when he reaches the river and cant cross it and doesn’t want to get wet. Remembrance Day will allow us to explore sadness in a bit more detail, whereas Christmas will bring joy and happiness once again to everyone. We will be using topic related emotion cards and mirrors to support awareness and understanding of feelings and emotions. </a:t>
            </a:r>
          </a:p>
        </p:txBody>
      </p:sp>
    </p:spTree>
    <p:extLst>
      <p:ext uri="{BB962C8B-B14F-4D97-AF65-F5344CB8AC3E}">
        <p14:creationId xmlns:p14="http://schemas.microsoft.com/office/powerpoint/2010/main" val="24605024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5E5A7A-89B5-A1F3-8D63-15CB30898E9F}"/>
              </a:ext>
            </a:extLst>
          </p:cNvPr>
          <p:cNvSpPr>
            <a:spLocks noGrp="1"/>
          </p:cNvSpPr>
          <p:nvPr>
            <p:ph type="ctrTitle"/>
          </p:nvPr>
        </p:nvSpPr>
        <p:spPr>
          <a:xfrm>
            <a:off x="1162050" y="0"/>
            <a:ext cx="9648825" cy="5276851"/>
          </a:xfrm>
        </p:spPr>
        <p:txBody>
          <a:bodyPr>
            <a:normAutofit/>
          </a:bodyPr>
          <a:lstStyle/>
          <a:p>
            <a:r>
              <a:rPr lang="en-GB" sz="3600" dirty="0">
                <a:solidFill>
                  <a:schemeClr val="tx2">
                    <a:lumMod val="10000"/>
                    <a:lumOff val="90000"/>
                  </a:schemeClr>
                </a:solidFill>
                <a:latin typeface="Arial Rounded MT Bold" panose="020F0704030504030204" pitchFamily="34" charset="0"/>
              </a:rPr>
              <a:t>Communication and Language </a:t>
            </a:r>
            <a:br>
              <a:rPr lang="en-GB" sz="3600" dirty="0">
                <a:solidFill>
                  <a:schemeClr val="tx2">
                    <a:lumMod val="10000"/>
                    <a:lumOff val="90000"/>
                  </a:schemeClr>
                </a:solidFill>
                <a:latin typeface="Arial Rounded MT Bold" panose="020F0704030504030204" pitchFamily="34" charset="0"/>
              </a:rPr>
            </a:br>
            <a:br>
              <a:rPr lang="en-GB" sz="3600" dirty="0">
                <a:solidFill>
                  <a:schemeClr val="tx2">
                    <a:lumMod val="10000"/>
                    <a:lumOff val="90000"/>
                  </a:schemeClr>
                </a:solidFill>
                <a:latin typeface="Arial Rounded MT Bold" panose="020F0704030504030204" pitchFamily="34" charset="0"/>
              </a:rPr>
            </a:br>
            <a:r>
              <a:rPr lang="en-GB" sz="1600" dirty="0">
                <a:solidFill>
                  <a:schemeClr val="tx2">
                    <a:lumMod val="10000"/>
                    <a:lumOff val="90000"/>
                  </a:schemeClr>
                </a:solidFill>
                <a:latin typeface="Arial Rounded MT Bold" panose="020F0704030504030204" pitchFamily="34" charset="0"/>
              </a:rPr>
              <a:t>In this term we will continue to be focusing on and anticipating an event from visual or auditory cues. The children will be supported by transition songs, symbols and signs to further support their anticipation and  understanding of the daily routine. Our focus will also be on making requests via alternative ways of communication, such as verbal communication, signing or indicating wants and needs using symbols and vocalisation. </a:t>
            </a:r>
            <a:br>
              <a:rPr lang="en-GB" sz="1600" dirty="0">
                <a:solidFill>
                  <a:schemeClr val="tx2">
                    <a:lumMod val="10000"/>
                    <a:lumOff val="90000"/>
                  </a:schemeClr>
                </a:solidFill>
                <a:latin typeface="Arial Rounded MT Bold" panose="020F0704030504030204" pitchFamily="34" charset="0"/>
              </a:rPr>
            </a:br>
            <a:r>
              <a:rPr lang="en-GB" sz="1600" dirty="0">
                <a:solidFill>
                  <a:schemeClr val="tx2">
                    <a:lumMod val="10000"/>
                    <a:lumOff val="90000"/>
                  </a:schemeClr>
                </a:solidFill>
                <a:latin typeface="Arial Rounded MT Bold" panose="020F0704030504030204" pitchFamily="34" charset="0"/>
              </a:rPr>
              <a:t>We will also begin to focus on two step sequences, e.g. now and next to further support the children’s anticipation of events. </a:t>
            </a:r>
            <a:br>
              <a:rPr lang="en-GB" sz="3600" dirty="0">
                <a:solidFill>
                  <a:schemeClr val="bg1"/>
                </a:solidFill>
                <a:latin typeface="Arial Rounded MT Bold" panose="020F0704030504030204" pitchFamily="34" charset="0"/>
              </a:rPr>
            </a:br>
            <a:br>
              <a:rPr lang="en-GB" sz="3600" dirty="0">
                <a:solidFill>
                  <a:schemeClr val="bg1"/>
                </a:solidFill>
                <a:latin typeface="Arial Rounded MT Bold" panose="020F0704030504030204" pitchFamily="34" charset="0"/>
              </a:rPr>
            </a:br>
            <a:br>
              <a:rPr lang="en-GB" sz="3600" dirty="0">
                <a:solidFill>
                  <a:schemeClr val="bg1"/>
                </a:solidFill>
                <a:latin typeface="Arial Rounded MT Bold" panose="020F0704030504030204" pitchFamily="34" charset="0"/>
              </a:rPr>
            </a:br>
            <a:br>
              <a:rPr lang="en-GB" sz="3600" dirty="0">
                <a:solidFill>
                  <a:schemeClr val="bg1"/>
                </a:solidFill>
                <a:latin typeface="Arial Rounded MT Bold" panose="020F0704030504030204" pitchFamily="34" charset="0"/>
              </a:rPr>
            </a:br>
            <a:endParaRPr lang="en-GB" sz="3600" dirty="0">
              <a:solidFill>
                <a:schemeClr val="bg1"/>
              </a:solidFill>
              <a:latin typeface="Arial Rounded MT Bold" panose="020F0704030504030204" pitchFamily="34" charset="0"/>
            </a:endParaRPr>
          </a:p>
        </p:txBody>
      </p:sp>
    </p:spTree>
    <p:extLst>
      <p:ext uri="{BB962C8B-B14F-4D97-AF65-F5344CB8AC3E}">
        <p14:creationId xmlns:p14="http://schemas.microsoft.com/office/powerpoint/2010/main" val="18586718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5E5A7A-89B5-A1F3-8D63-15CB30898E9F}"/>
              </a:ext>
            </a:extLst>
          </p:cNvPr>
          <p:cNvSpPr>
            <a:spLocks noGrp="1"/>
          </p:cNvSpPr>
          <p:nvPr>
            <p:ph type="ctrTitle"/>
          </p:nvPr>
        </p:nvSpPr>
        <p:spPr>
          <a:xfrm>
            <a:off x="1185862" y="-1247775"/>
            <a:ext cx="10048875" cy="4343401"/>
          </a:xfrm>
        </p:spPr>
        <p:txBody>
          <a:bodyPr>
            <a:normAutofit/>
          </a:bodyPr>
          <a:lstStyle/>
          <a:p>
            <a:r>
              <a:rPr lang="en-GB" sz="3200" dirty="0">
                <a:solidFill>
                  <a:schemeClr val="tx2">
                    <a:lumMod val="10000"/>
                    <a:lumOff val="90000"/>
                  </a:schemeClr>
                </a:solidFill>
                <a:latin typeface="Arial Rounded MT Bold" panose="020F0704030504030204" pitchFamily="34" charset="0"/>
              </a:rPr>
              <a:t>Physical Development </a:t>
            </a:r>
            <a:br>
              <a:rPr lang="en-GB" sz="3200" dirty="0">
                <a:solidFill>
                  <a:schemeClr val="tx2">
                    <a:lumMod val="10000"/>
                    <a:lumOff val="90000"/>
                  </a:schemeClr>
                </a:solidFill>
                <a:latin typeface="Arial Rounded MT Bold" panose="020F0704030504030204" pitchFamily="34" charset="0"/>
              </a:rPr>
            </a:br>
            <a:br>
              <a:rPr lang="en-GB" sz="3200" dirty="0">
                <a:solidFill>
                  <a:schemeClr val="tx2">
                    <a:lumMod val="10000"/>
                    <a:lumOff val="90000"/>
                  </a:schemeClr>
                </a:solidFill>
                <a:latin typeface="Arial Rounded MT Bold" panose="020F0704030504030204" pitchFamily="34" charset="0"/>
              </a:rPr>
            </a:br>
            <a:r>
              <a:rPr lang="en-GB" sz="1600" dirty="0">
                <a:solidFill>
                  <a:schemeClr val="tx2">
                    <a:lumMod val="10000"/>
                    <a:lumOff val="90000"/>
                  </a:schemeClr>
                </a:solidFill>
                <a:latin typeface="Arial Rounded MT Bold" panose="020F0704030504030204" pitchFamily="34" charset="0"/>
              </a:rPr>
              <a:t>In this area, as always, our focus will be on the children’s individual physical needs and targets. We will be implementing as many task as possible into their classroom based activities and will also provide individual sessions to further practice specific tasks and exercises. Our weekly PE sessions, outdoor learning opportunities, sensory room visits and Move Momentum activities will provide the children the opportunity to carry out and further develop those specific skills set out in their programmes. </a:t>
            </a:r>
            <a:br>
              <a:rPr lang="en-GB" sz="5400" b="1" dirty="0">
                <a:solidFill>
                  <a:schemeClr val="tx2">
                    <a:lumMod val="10000"/>
                    <a:lumOff val="90000"/>
                  </a:schemeClr>
                </a:solidFill>
              </a:rPr>
            </a:br>
            <a:endParaRPr lang="en-GB" sz="3200" dirty="0">
              <a:solidFill>
                <a:schemeClr val="tx2">
                  <a:lumMod val="10000"/>
                  <a:lumOff val="90000"/>
                </a:schemeClr>
              </a:solidFill>
              <a:latin typeface="Arial Rounded MT Bold" panose="020F0704030504030204" pitchFamily="34" charset="0"/>
            </a:endParaRPr>
          </a:p>
        </p:txBody>
      </p:sp>
    </p:spTree>
    <p:extLst>
      <p:ext uri="{BB962C8B-B14F-4D97-AF65-F5344CB8AC3E}">
        <p14:creationId xmlns:p14="http://schemas.microsoft.com/office/powerpoint/2010/main" val="31422212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E738FD5-0867-D790-B102-C0867EE5AB79}"/>
              </a:ext>
            </a:extLst>
          </p:cNvPr>
          <p:cNvSpPr txBox="1"/>
          <p:nvPr/>
        </p:nvSpPr>
        <p:spPr>
          <a:xfrm>
            <a:off x="876300" y="0"/>
            <a:ext cx="10439399" cy="3139321"/>
          </a:xfrm>
          <a:prstGeom prst="rect">
            <a:avLst/>
          </a:prstGeom>
          <a:noFill/>
        </p:spPr>
        <p:txBody>
          <a:bodyPr wrap="square" rtlCol="0">
            <a:spAutoFit/>
          </a:bodyPr>
          <a:lstStyle/>
          <a:p>
            <a:pPr algn="ctr"/>
            <a:r>
              <a:rPr lang="en-GB" sz="3600" dirty="0">
                <a:solidFill>
                  <a:schemeClr val="tx2">
                    <a:lumMod val="10000"/>
                    <a:lumOff val="90000"/>
                  </a:schemeClr>
                </a:solidFill>
                <a:latin typeface="Arial Rounded MT Bold" panose="020F0704030504030204" pitchFamily="34" charset="0"/>
              </a:rPr>
              <a:t>Maths</a:t>
            </a:r>
            <a:r>
              <a:rPr lang="en-GB" dirty="0">
                <a:solidFill>
                  <a:schemeClr val="tx2">
                    <a:lumMod val="10000"/>
                    <a:lumOff val="90000"/>
                  </a:schemeClr>
                </a:solidFill>
              </a:rPr>
              <a:t> </a:t>
            </a:r>
          </a:p>
          <a:p>
            <a:endParaRPr lang="en-GB" dirty="0">
              <a:solidFill>
                <a:schemeClr val="tx2">
                  <a:lumMod val="10000"/>
                  <a:lumOff val="90000"/>
                </a:schemeClr>
              </a:solidFill>
            </a:endParaRPr>
          </a:p>
          <a:p>
            <a:pPr algn="ctr"/>
            <a:r>
              <a:rPr lang="en-GB" sz="1600" dirty="0">
                <a:solidFill>
                  <a:schemeClr val="tx2">
                    <a:lumMod val="10000"/>
                    <a:lumOff val="90000"/>
                  </a:schemeClr>
                </a:solidFill>
                <a:latin typeface="Arial Rounded MT Bold" panose="020F0704030504030204" pitchFamily="34" charset="0"/>
              </a:rPr>
              <a:t>In this half term we will continue to build and show awareness between big and small. Some of the children will be exploring a collection of small and big toys or topic related resources with exaggerated size differences to support building awareness and understanding. The children will be encouraged to explore these resources with their whole hands as part of physical development. Meanwhile, some children will be ordering resources up to 3 while mathematical language being modelled to them verbally, via symbols and signs; e.g. small, big, biggest. These children will also be working on physical development, more specifically fine motor skills and strength in hands/fingers while exploring the smaller objects and practicing writing numbers. The children’s number awareness will also be supported via topic related songs and number rhymes.</a:t>
            </a:r>
          </a:p>
        </p:txBody>
      </p:sp>
    </p:spTree>
    <p:extLst>
      <p:ext uri="{BB962C8B-B14F-4D97-AF65-F5344CB8AC3E}">
        <p14:creationId xmlns:p14="http://schemas.microsoft.com/office/powerpoint/2010/main" val="37624436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5FF3C89-BC31-230C-2F90-BB578A8C4F90}"/>
              </a:ext>
            </a:extLst>
          </p:cNvPr>
          <p:cNvSpPr txBox="1"/>
          <p:nvPr/>
        </p:nvSpPr>
        <p:spPr>
          <a:xfrm>
            <a:off x="742950" y="104775"/>
            <a:ext cx="10706099" cy="3477875"/>
          </a:xfrm>
          <a:prstGeom prst="rect">
            <a:avLst/>
          </a:prstGeom>
          <a:noFill/>
        </p:spPr>
        <p:txBody>
          <a:bodyPr wrap="square" rtlCol="0">
            <a:spAutoFit/>
          </a:bodyPr>
          <a:lstStyle/>
          <a:p>
            <a:pPr algn="ctr"/>
            <a:r>
              <a:rPr lang="en-GB" sz="4000" dirty="0">
                <a:solidFill>
                  <a:schemeClr val="tx2">
                    <a:lumMod val="10000"/>
                    <a:lumOff val="90000"/>
                  </a:schemeClr>
                </a:solidFill>
                <a:latin typeface="Arial Rounded MT Bold" panose="020F0704030504030204" pitchFamily="34" charset="0"/>
              </a:rPr>
              <a:t>Literacy</a:t>
            </a:r>
            <a:r>
              <a:rPr lang="en-GB" dirty="0">
                <a:solidFill>
                  <a:schemeClr val="tx2">
                    <a:lumMod val="10000"/>
                    <a:lumOff val="90000"/>
                  </a:schemeClr>
                </a:solidFill>
                <a:latin typeface="Arial Rounded MT Bold" panose="020F0704030504030204" pitchFamily="34" charset="0"/>
              </a:rPr>
              <a:t> </a:t>
            </a:r>
          </a:p>
          <a:p>
            <a:pPr algn="ctr"/>
            <a:endParaRPr lang="en-GB" dirty="0">
              <a:solidFill>
                <a:schemeClr val="tx2">
                  <a:lumMod val="10000"/>
                  <a:lumOff val="90000"/>
                </a:schemeClr>
              </a:solidFill>
              <a:latin typeface="Arial Rounded MT Bold" panose="020F0704030504030204" pitchFamily="34" charset="0"/>
            </a:endParaRPr>
          </a:p>
          <a:p>
            <a:pPr algn="ctr"/>
            <a:r>
              <a:rPr lang="en-GB" sz="1600" dirty="0">
                <a:solidFill>
                  <a:schemeClr val="tx2">
                    <a:lumMod val="10000"/>
                    <a:lumOff val="90000"/>
                  </a:schemeClr>
                </a:solidFill>
                <a:latin typeface="Arial Rounded MT Bold" panose="020F0704030504030204" pitchFamily="34" charset="0"/>
              </a:rPr>
              <a:t>In literacy the children will be listening to a range of environmental sounds during adult led sensory activities to support their understanding of the world around them and to be able to que in more with their surroundings with the help of auditory and visual support. They will also further practice sound recognition during Monster Phonics activities while some children will be practicing singing. In phonics sessions, some of the children will be practicing ‘</a:t>
            </a:r>
            <a:r>
              <a:rPr lang="en-GB" sz="1600" dirty="0" err="1">
                <a:solidFill>
                  <a:schemeClr val="tx2">
                    <a:lumMod val="10000"/>
                    <a:lumOff val="90000"/>
                  </a:schemeClr>
                </a:solidFill>
                <a:latin typeface="Arial Rounded MT Bold" panose="020F0704030504030204" pitchFamily="34" charset="0"/>
              </a:rPr>
              <a:t>satpin</a:t>
            </a:r>
            <a:r>
              <a:rPr lang="en-GB" sz="1600" dirty="0">
                <a:solidFill>
                  <a:schemeClr val="tx2">
                    <a:lumMod val="10000"/>
                    <a:lumOff val="90000"/>
                  </a:schemeClr>
                </a:solidFill>
                <a:latin typeface="Arial Rounded MT Bold" panose="020F0704030504030204" pitchFamily="34" charset="0"/>
              </a:rPr>
              <a:t>’ sound recognition and matching items to corresponding initial sounds. </a:t>
            </a:r>
          </a:p>
          <a:p>
            <a:pPr algn="ctr"/>
            <a:r>
              <a:rPr lang="en-GB" sz="1600" dirty="0">
                <a:solidFill>
                  <a:schemeClr val="tx2">
                    <a:lumMod val="10000"/>
                    <a:lumOff val="90000"/>
                  </a:schemeClr>
                </a:solidFill>
                <a:latin typeface="Arial Rounded MT Bold" panose="020F0704030504030204" pitchFamily="34" charset="0"/>
              </a:rPr>
              <a:t>The children will be introduced to topic related books and rhymes and will be experimenting with mark making using different media in different textures (e.g. pencil and paper, making mark in oat and flour with fingers or paint brushes, exploring playdough, making gingerbread man cookies, etc). </a:t>
            </a:r>
          </a:p>
          <a:p>
            <a:endParaRPr lang="en-GB" dirty="0">
              <a:solidFill>
                <a:schemeClr val="bg1"/>
              </a:solidFill>
              <a:latin typeface="Arial Rounded MT Bold" panose="020F0704030504030204" pitchFamily="34" charset="0"/>
            </a:endParaRPr>
          </a:p>
        </p:txBody>
      </p:sp>
    </p:spTree>
    <p:extLst>
      <p:ext uri="{BB962C8B-B14F-4D97-AF65-F5344CB8AC3E}">
        <p14:creationId xmlns:p14="http://schemas.microsoft.com/office/powerpoint/2010/main" val="24833761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86C7E6A-3F4D-9A2C-5B7E-3CA20436921D}"/>
              </a:ext>
            </a:extLst>
          </p:cNvPr>
          <p:cNvSpPr txBox="1"/>
          <p:nvPr/>
        </p:nvSpPr>
        <p:spPr>
          <a:xfrm>
            <a:off x="638174" y="0"/>
            <a:ext cx="10772775" cy="3939540"/>
          </a:xfrm>
          <a:prstGeom prst="rect">
            <a:avLst/>
          </a:prstGeom>
          <a:noFill/>
        </p:spPr>
        <p:txBody>
          <a:bodyPr wrap="square" rtlCol="0">
            <a:spAutoFit/>
          </a:bodyPr>
          <a:lstStyle/>
          <a:p>
            <a:pPr algn="ctr"/>
            <a:r>
              <a:rPr lang="en-GB" sz="3600" dirty="0">
                <a:solidFill>
                  <a:schemeClr val="tx2">
                    <a:lumMod val="10000"/>
                    <a:lumOff val="90000"/>
                  </a:schemeClr>
                </a:solidFill>
                <a:latin typeface="Arial Rounded MT Bold" panose="020F0704030504030204" pitchFamily="34" charset="0"/>
              </a:rPr>
              <a:t>Understanding </a:t>
            </a:r>
          </a:p>
          <a:p>
            <a:pPr algn="ctr"/>
            <a:r>
              <a:rPr lang="en-GB" sz="3600" dirty="0">
                <a:solidFill>
                  <a:schemeClr val="tx2">
                    <a:lumMod val="10000"/>
                    <a:lumOff val="90000"/>
                  </a:schemeClr>
                </a:solidFill>
                <a:latin typeface="Arial Rounded MT Bold" panose="020F0704030504030204" pitchFamily="34" charset="0"/>
              </a:rPr>
              <a:t>the World  </a:t>
            </a:r>
            <a:endParaRPr lang="en-GB" sz="1600" dirty="0">
              <a:solidFill>
                <a:schemeClr val="tx2">
                  <a:lumMod val="10000"/>
                  <a:lumOff val="90000"/>
                </a:schemeClr>
              </a:solidFill>
              <a:latin typeface="Arial Rounded MT Bold" panose="020F0704030504030204" pitchFamily="34" charset="0"/>
            </a:endParaRPr>
          </a:p>
          <a:p>
            <a:pPr algn="ctr"/>
            <a:endParaRPr lang="en-GB" sz="1600" dirty="0">
              <a:solidFill>
                <a:schemeClr val="tx2">
                  <a:lumMod val="10000"/>
                  <a:lumOff val="90000"/>
                </a:schemeClr>
              </a:solidFill>
              <a:latin typeface="Arial Rounded MT Bold" panose="020F0704030504030204" pitchFamily="34" charset="0"/>
            </a:endParaRPr>
          </a:p>
          <a:p>
            <a:pPr algn="ctr"/>
            <a:r>
              <a:rPr lang="en-GB" sz="1600" dirty="0">
                <a:solidFill>
                  <a:schemeClr val="tx2">
                    <a:lumMod val="10000"/>
                    <a:lumOff val="90000"/>
                  </a:schemeClr>
                </a:solidFill>
                <a:latin typeface="Arial Rounded MT Bold" panose="020F0704030504030204" pitchFamily="34" charset="0"/>
              </a:rPr>
              <a:t>The class will be introduced ‘wrong’ and ‘right’ with the help of stories to understand the importance of interaction, sharing and respecting others’ properties via Goldilocks and the three bears. This will also provide us an another opportunity to work on some communication skills, such as making requests. Jack and the beanstalk will teach us that are actions can have consequences, which can be good and bad as well. </a:t>
            </a:r>
          </a:p>
          <a:p>
            <a:pPr algn="ctr"/>
            <a:r>
              <a:rPr lang="en-GB" sz="1600" dirty="0">
                <a:solidFill>
                  <a:schemeClr val="tx2">
                    <a:lumMod val="10000"/>
                    <a:lumOff val="90000"/>
                  </a:schemeClr>
                </a:solidFill>
                <a:latin typeface="Arial Rounded MT Bold" panose="020F0704030504030204" pitchFamily="34" charset="0"/>
              </a:rPr>
              <a:t>The children will be experiencing the Christmas spirit in class and the wider school environment, and will be introduced to some traditions across the world.  Throughout the term the children will be encouraged to acquire skills at being able to press switches or turning knobs to experience cause and effect in a motivating and fun way. </a:t>
            </a:r>
          </a:p>
          <a:p>
            <a:endParaRPr lang="en-GB" dirty="0">
              <a:latin typeface="Arial Rounded MT Bold" panose="020F0704030504030204" pitchFamily="34" charset="0"/>
            </a:endParaRPr>
          </a:p>
        </p:txBody>
      </p:sp>
    </p:spTree>
    <p:extLst>
      <p:ext uri="{BB962C8B-B14F-4D97-AF65-F5344CB8AC3E}">
        <p14:creationId xmlns:p14="http://schemas.microsoft.com/office/powerpoint/2010/main" val="22963022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018A5AE-9D05-7B42-D9E9-DE9B301F1919}"/>
              </a:ext>
            </a:extLst>
          </p:cNvPr>
          <p:cNvSpPr txBox="1"/>
          <p:nvPr/>
        </p:nvSpPr>
        <p:spPr>
          <a:xfrm>
            <a:off x="947738" y="289679"/>
            <a:ext cx="10296524" cy="3139321"/>
          </a:xfrm>
          <a:prstGeom prst="rect">
            <a:avLst/>
          </a:prstGeom>
          <a:noFill/>
        </p:spPr>
        <p:txBody>
          <a:bodyPr wrap="square" rtlCol="0">
            <a:spAutoFit/>
          </a:bodyPr>
          <a:lstStyle/>
          <a:p>
            <a:pPr algn="ctr"/>
            <a:r>
              <a:rPr lang="en-GB" sz="3600" dirty="0">
                <a:solidFill>
                  <a:schemeClr val="tx2">
                    <a:lumMod val="10000"/>
                    <a:lumOff val="90000"/>
                  </a:schemeClr>
                </a:solidFill>
                <a:latin typeface="Arial Rounded MT Bold" panose="020F0704030504030204" pitchFamily="34" charset="0"/>
              </a:rPr>
              <a:t>Expressing Art and Design </a:t>
            </a:r>
          </a:p>
          <a:p>
            <a:pPr algn="ctr"/>
            <a:endParaRPr lang="en-GB" dirty="0">
              <a:solidFill>
                <a:schemeClr val="tx2">
                  <a:lumMod val="10000"/>
                  <a:lumOff val="90000"/>
                </a:schemeClr>
              </a:solidFill>
              <a:latin typeface="Arial Rounded MT Bold" panose="020F0704030504030204" pitchFamily="34" charset="0"/>
            </a:endParaRPr>
          </a:p>
          <a:p>
            <a:pPr algn="ctr"/>
            <a:r>
              <a:rPr lang="en-GB" dirty="0">
                <a:solidFill>
                  <a:schemeClr val="tx2">
                    <a:lumMod val="10000"/>
                    <a:lumOff val="90000"/>
                  </a:schemeClr>
                </a:solidFill>
                <a:latin typeface="Arial Rounded MT Bold" panose="020F0704030504030204" pitchFamily="34" charset="0"/>
              </a:rPr>
              <a:t>In this learning area the children will be encouraged to explore and experiment with an increasing range of media and movement through multi-sensory exploration and expression. Our weekly enrichment sessions of music and Move Momentum will provide a perfect opportunity for the children to work towards the above target, and the classroom based art activities will give the children further opportunities to express themselves. This half term we will be making paper plate bear faces using pieces of wool, decorating biscuits for Remembrance Day, making gingerbread cookies, decorating our class Christmas tree. We are very much looking forward to our Christmas bauble workshop too.  </a:t>
            </a:r>
          </a:p>
        </p:txBody>
      </p:sp>
    </p:spTree>
    <p:extLst>
      <p:ext uri="{BB962C8B-B14F-4D97-AF65-F5344CB8AC3E}">
        <p14:creationId xmlns:p14="http://schemas.microsoft.com/office/powerpoint/2010/main" val="108436056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1360</TotalTime>
  <Words>982</Words>
  <Application>Microsoft Office PowerPoint</Application>
  <PresentationFormat>Widescreen</PresentationFormat>
  <Paragraphs>35</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Aptos</vt:lpstr>
      <vt:lpstr>Aptos Display</vt:lpstr>
      <vt:lpstr>Arial</vt:lpstr>
      <vt:lpstr>Arial Rounded MT Bold</vt:lpstr>
      <vt:lpstr>Office Theme</vt:lpstr>
      <vt:lpstr>PowerPoint Presentation</vt:lpstr>
      <vt:lpstr>PowerPoint Presentation</vt:lpstr>
      <vt:lpstr>PowerPoint Presentation</vt:lpstr>
      <vt:lpstr>Communication and Language   In this term we will continue to be focusing on and anticipating an event from visual or auditory cues. The children will be supported by transition songs, symbols and signs to further support their anticipation and  understanding of the daily routine. Our focus will also be on making requests via alternative ways of communication, such as verbal communication, signing or indicating wants and needs using symbols and vocalisation.  We will also begin to focus on two step sequences, e.g. now and next to further support the children’s anticipation of events.     </vt:lpstr>
      <vt:lpstr>Physical Development   In this area, as always, our focus will be on the children’s individual physical needs and targets. We will be implementing as many task as possible into their classroom based activities and will also provide individual sessions to further practice specific tasks and exercises. Our weekly PE sessions, outdoor learning opportunities, sensory room visits and Move Momentum activities will provide the children the opportunity to carry out and further develop those specific skills set out in their programmes.  </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bea ebhabha</dc:creator>
  <cp:lastModifiedBy>bea ebhabha</cp:lastModifiedBy>
  <cp:revision>42</cp:revision>
  <dcterms:created xsi:type="dcterms:W3CDTF">2025-09-25T07:50:34Z</dcterms:created>
  <dcterms:modified xsi:type="dcterms:W3CDTF">2026-01-22T20:08:53Z</dcterms:modified>
</cp:coreProperties>
</file>