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6" r:id="rId8"/>
    <p:sldId id="262" r:id="rId9"/>
    <p:sldId id="263" r:id="rId10"/>
    <p:sldId id="264" r:id="rId11"/>
    <p:sldId id="265"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71" autoAdjust="0"/>
    <p:restoredTop sz="94660"/>
  </p:normalViewPr>
  <p:slideViewPr>
    <p:cSldViewPr snapToGrid="0">
      <p:cViewPr varScale="1">
        <p:scale>
          <a:sx n="85" d="100"/>
          <a:sy n="85" d="100"/>
        </p:scale>
        <p:origin x="509"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5F4236-C899-43E8-8494-01C90B0D73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F4E48EB-B642-4BF1-A08C-8E8C018A7EC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65DB74F-EE1D-4797-9525-60D11F973398}"/>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5" name="Footer Placeholder 4">
            <a:extLst>
              <a:ext uri="{FF2B5EF4-FFF2-40B4-BE49-F238E27FC236}">
                <a16:creationId xmlns:a16="http://schemas.microsoft.com/office/drawing/2014/main" id="{F21FCE5D-9BBE-4969-9747-FA0E4B64854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56D92BB-59D8-44E4-B025-5E0B16598B1E}"/>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1776392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F4E2D-3098-4ACD-952C-5A70407596F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6C7B41A-9030-40A7-83CD-D7A32C633F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F635A8E-A8BF-402A-A0B4-08CDAFC46336}"/>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5" name="Footer Placeholder 4">
            <a:extLst>
              <a:ext uri="{FF2B5EF4-FFF2-40B4-BE49-F238E27FC236}">
                <a16:creationId xmlns:a16="http://schemas.microsoft.com/office/drawing/2014/main" id="{A2118CA9-34A9-469A-AB4C-09FDD82AAD5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670070AE-84F4-49A0-896E-3611E118E329}"/>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3045127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D209A-B1E5-444E-A0C4-D368C430D0E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01CA1F-0856-410A-9701-C5571BDBE6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45AA249-64D7-42A3-9BC8-89F47D343BF3}"/>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5" name="Footer Placeholder 4">
            <a:extLst>
              <a:ext uri="{FF2B5EF4-FFF2-40B4-BE49-F238E27FC236}">
                <a16:creationId xmlns:a16="http://schemas.microsoft.com/office/drawing/2014/main" id="{69F69EBE-3A3D-41BB-B0DD-474D4DF9404A}"/>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B598D3E-73F5-4AD6-8F00-153738F2BAA8}"/>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1460403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E5B23-7B08-4EE0-B6BB-3DE8171CADC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DE22AC-C4CC-4BC5-B19F-C23711CE3C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8745A86-6DB2-4FB3-8C8B-D440A97BF0E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D30D374-E045-46B4-A223-EF7549E97545}"/>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6" name="Footer Placeholder 5">
            <a:extLst>
              <a:ext uri="{FF2B5EF4-FFF2-40B4-BE49-F238E27FC236}">
                <a16:creationId xmlns:a16="http://schemas.microsoft.com/office/drawing/2014/main" id="{BBE95CCB-7017-411B-A870-83FFE52C036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62B0C3A4-7538-461B-BA93-DB8315973734}"/>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1838308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CBBDE-C0D3-4E81-B679-26A35474461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5E5DDDF-9DA9-4740-852B-D88C13D38B2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987D4A5-AD52-4CF4-81EC-F7B1EE76D9F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5D8B56D-DA71-4A17-ADCE-1E1E2697BFB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B0E951C-870B-43EF-90E2-F3B20C37712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C7B2FA9-B5C2-49D4-AE2A-BD3CAB3B3755}"/>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8" name="Footer Placeholder 7">
            <a:extLst>
              <a:ext uri="{FF2B5EF4-FFF2-40B4-BE49-F238E27FC236}">
                <a16:creationId xmlns:a16="http://schemas.microsoft.com/office/drawing/2014/main" id="{9CE7427D-2822-4606-B6BC-FE4B306D7FA9}"/>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9704A6A3-9005-4B7F-A4F4-77EA2B002682}"/>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38761536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31E7A-711A-4270-B258-A0201362C4B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E3182DC-904C-46B2-87B3-DE51E6DFA82B}"/>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4" name="Footer Placeholder 3">
            <a:extLst>
              <a:ext uri="{FF2B5EF4-FFF2-40B4-BE49-F238E27FC236}">
                <a16:creationId xmlns:a16="http://schemas.microsoft.com/office/drawing/2014/main" id="{557582C9-364A-4600-8E2B-B85E799FB1DC}"/>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66FFF44D-D69A-4521-95B4-EAC3853B74E2}"/>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2021714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91E105-897D-45F9-B991-06EB1D60A606}"/>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3" name="Footer Placeholder 2">
            <a:extLst>
              <a:ext uri="{FF2B5EF4-FFF2-40B4-BE49-F238E27FC236}">
                <a16:creationId xmlns:a16="http://schemas.microsoft.com/office/drawing/2014/main" id="{43BCB713-DD32-4C4B-9B63-B502C3B19EEF}"/>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A8DD4106-583E-437B-BFC1-3FF5533BFD48}"/>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1679990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443F4-8D98-4AB4-B53A-92ED81C3695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2A3F2FB-C664-44F0-B08D-9E8FD7CF62A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D48A913-5C83-478A-BDD9-BBD4EEE575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02C4C6D-7FCD-4117-8DDC-B267F3097C27}"/>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6" name="Footer Placeholder 5">
            <a:extLst>
              <a:ext uri="{FF2B5EF4-FFF2-40B4-BE49-F238E27FC236}">
                <a16:creationId xmlns:a16="http://schemas.microsoft.com/office/drawing/2014/main" id="{2A973746-9568-4276-83B1-5584158BF72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EB3A675F-FA69-4313-AD73-A1C0045D37C9}"/>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14771723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FA02E-E681-4154-B113-3D010D0CF6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1BED5A8-28C4-4C62-9A0B-2C3D88FD83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A65E13BE-F9F9-4A41-8C23-41D7620044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E8EF333-F8C7-4E94-B15A-4C9A5F0B80F1}"/>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6" name="Footer Placeholder 5">
            <a:extLst>
              <a:ext uri="{FF2B5EF4-FFF2-40B4-BE49-F238E27FC236}">
                <a16:creationId xmlns:a16="http://schemas.microsoft.com/office/drawing/2014/main" id="{0CADFBDE-8FA4-481C-9BC1-40BCAA963CD5}"/>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985C296A-53AB-4A3A-91AE-294C5519A12F}"/>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2071918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4F1E9D-1A2A-4786-A211-6FFDD6D8F55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8EDE6D-6016-472F-A30C-C800B8F69C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D5CEF44-CD97-4940-B7B3-BD1BCBF73ECF}"/>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5" name="Footer Placeholder 4">
            <a:extLst>
              <a:ext uri="{FF2B5EF4-FFF2-40B4-BE49-F238E27FC236}">
                <a16:creationId xmlns:a16="http://schemas.microsoft.com/office/drawing/2014/main" id="{DAEA5A00-5682-4F4E-8CB1-92E2A93C3C55}"/>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F04CD0A0-DF14-435F-8570-88CA17EDA0A9}"/>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27869689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8F8ECAF-7962-4095-ABC5-F8D809C2455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ECDD0AA-F429-4017-8348-F2319B9475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7A1E70-A63F-44EA-840A-87AE71126D4C}"/>
              </a:ext>
            </a:extLst>
          </p:cNvPr>
          <p:cNvSpPr>
            <a:spLocks noGrp="1"/>
          </p:cNvSpPr>
          <p:nvPr>
            <p:ph type="dt" sz="half" idx="10"/>
          </p:nvPr>
        </p:nvSpPr>
        <p:spPr/>
        <p:txBody>
          <a:bodyPr/>
          <a:lstStyle/>
          <a:p>
            <a:fld id="{726ED814-6D32-4BC1-BE6A-DAECF20CF13A}" type="datetimeFigureOut">
              <a:rPr lang="en-GB" smtClean="0"/>
              <a:t>13/01/2026</a:t>
            </a:fld>
            <a:endParaRPr lang="en-GB" dirty="0"/>
          </a:p>
        </p:txBody>
      </p:sp>
      <p:sp>
        <p:nvSpPr>
          <p:cNvPr id="5" name="Footer Placeholder 4">
            <a:extLst>
              <a:ext uri="{FF2B5EF4-FFF2-40B4-BE49-F238E27FC236}">
                <a16:creationId xmlns:a16="http://schemas.microsoft.com/office/drawing/2014/main" id="{874D76EB-05B8-4981-9C65-58A7DA191A3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70C44FD9-B3B3-4B34-90DF-8E8352403675}"/>
              </a:ext>
            </a:extLst>
          </p:cNvPr>
          <p:cNvSpPr>
            <a:spLocks noGrp="1"/>
          </p:cNvSpPr>
          <p:nvPr>
            <p:ph type="sldNum" sz="quarter" idx="12"/>
          </p:nvPr>
        </p:nvSpPr>
        <p:spPr/>
        <p:txBody>
          <a:bodyPr/>
          <a:lstStyle/>
          <a:p>
            <a:fld id="{C8DAB216-D609-4CE3-8C3F-6188D138ABCF}" type="slidenum">
              <a:rPr lang="en-GB" smtClean="0"/>
              <a:t>‹#›</a:t>
            </a:fld>
            <a:endParaRPr lang="en-GB" dirty="0"/>
          </a:p>
        </p:txBody>
      </p:sp>
    </p:spTree>
    <p:extLst>
      <p:ext uri="{BB962C8B-B14F-4D97-AF65-F5344CB8AC3E}">
        <p14:creationId xmlns:p14="http://schemas.microsoft.com/office/powerpoint/2010/main" val="33202232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01407B-45FA-4623-A7FE-0D0350C82E7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F2DEE91-1A99-4830-B3AB-B02906CC2AA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FFB41E-F5F0-4445-829A-C530EC9740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6ED814-6D32-4BC1-BE6A-DAECF20CF13A}" type="datetimeFigureOut">
              <a:rPr lang="en-GB" smtClean="0"/>
              <a:t>13/01/2026</a:t>
            </a:fld>
            <a:endParaRPr lang="en-GB" dirty="0"/>
          </a:p>
        </p:txBody>
      </p:sp>
      <p:sp>
        <p:nvSpPr>
          <p:cNvPr id="5" name="Footer Placeholder 4">
            <a:extLst>
              <a:ext uri="{FF2B5EF4-FFF2-40B4-BE49-F238E27FC236}">
                <a16:creationId xmlns:a16="http://schemas.microsoft.com/office/drawing/2014/main" id="{6722BBED-6A4F-4341-8949-3B7E551F473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a:extLst>
              <a:ext uri="{FF2B5EF4-FFF2-40B4-BE49-F238E27FC236}">
                <a16:creationId xmlns:a16="http://schemas.microsoft.com/office/drawing/2014/main" id="{18E3BF93-710B-4C9D-A6AB-7D8BA34AFC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DAB216-D609-4CE3-8C3F-6188D138ABCF}" type="slidenum">
              <a:rPr lang="en-GB" smtClean="0"/>
              <a:t>‹#›</a:t>
            </a:fld>
            <a:endParaRPr lang="en-GB" dirty="0"/>
          </a:p>
        </p:txBody>
      </p:sp>
    </p:spTree>
    <p:extLst>
      <p:ext uri="{BB962C8B-B14F-4D97-AF65-F5344CB8AC3E}">
        <p14:creationId xmlns:p14="http://schemas.microsoft.com/office/powerpoint/2010/main" val="16221384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Snowflake Clipart Transparent Background">
            <a:extLst>
              <a:ext uri="{FF2B5EF4-FFF2-40B4-BE49-F238E27FC236}">
                <a16:creationId xmlns:a16="http://schemas.microsoft.com/office/drawing/2014/main" id="{B34CC4A9-0E03-483F-AFA1-A5946EEB30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CFF7C42-F85C-49E7-9408-1716A7B16F9F}"/>
              </a:ext>
            </a:extLst>
          </p:cNvPr>
          <p:cNvSpPr>
            <a:spLocks noGrp="1"/>
          </p:cNvSpPr>
          <p:nvPr>
            <p:ph type="ctrTitle"/>
          </p:nvPr>
        </p:nvSpPr>
        <p:spPr/>
        <p:txBody>
          <a:bodyPr>
            <a:normAutofit/>
          </a:bodyPr>
          <a:lstStyle/>
          <a:p>
            <a:r>
              <a:rPr lang="en-GB" dirty="0">
                <a:latin typeface="SassoonCRInfant" panose="02010503020300020003" pitchFamily="2" charset="0"/>
              </a:rPr>
              <a:t>The Lion, the witch and the wardrobe </a:t>
            </a:r>
          </a:p>
        </p:txBody>
      </p:sp>
      <p:sp>
        <p:nvSpPr>
          <p:cNvPr id="3" name="Subtitle 2">
            <a:extLst>
              <a:ext uri="{FF2B5EF4-FFF2-40B4-BE49-F238E27FC236}">
                <a16:creationId xmlns:a16="http://schemas.microsoft.com/office/drawing/2014/main" id="{D1492949-DB0E-4EA4-B69B-D74E4C965589}"/>
              </a:ext>
            </a:extLst>
          </p:cNvPr>
          <p:cNvSpPr>
            <a:spLocks noGrp="1"/>
          </p:cNvSpPr>
          <p:nvPr>
            <p:ph type="subTitle" idx="1"/>
          </p:nvPr>
        </p:nvSpPr>
        <p:spPr/>
        <p:txBody>
          <a:bodyPr>
            <a:normAutofit/>
          </a:bodyPr>
          <a:lstStyle/>
          <a:p>
            <a:r>
              <a:rPr lang="en-GB" sz="5400" dirty="0">
                <a:latin typeface="SassoonCRInfant" panose="02010503020300020003" pitchFamily="2" charset="0"/>
              </a:rPr>
              <a:t>Spring 1</a:t>
            </a:r>
          </a:p>
        </p:txBody>
      </p:sp>
      <p:pic>
        <p:nvPicPr>
          <p:cNvPr id="5" name="Picture 4">
            <a:extLst>
              <a:ext uri="{FF2B5EF4-FFF2-40B4-BE49-F238E27FC236}">
                <a16:creationId xmlns:a16="http://schemas.microsoft.com/office/drawing/2014/main" id="{99CB59EA-1FB7-467A-B23E-7F227FF0583D}"/>
              </a:ext>
            </a:extLst>
          </p:cNvPr>
          <p:cNvPicPr>
            <a:picLocks noChangeAspect="1"/>
          </p:cNvPicPr>
          <p:nvPr/>
        </p:nvPicPr>
        <p:blipFill>
          <a:blip r:embed="rId3"/>
          <a:stretch>
            <a:fillRect/>
          </a:stretch>
        </p:blipFill>
        <p:spPr>
          <a:xfrm>
            <a:off x="1322855" y="3255962"/>
            <a:ext cx="2571750" cy="2571750"/>
          </a:xfrm>
          <a:prstGeom prst="rect">
            <a:avLst/>
          </a:prstGeom>
        </p:spPr>
      </p:pic>
    </p:spTree>
    <p:extLst>
      <p:ext uri="{BB962C8B-B14F-4D97-AF65-F5344CB8AC3E}">
        <p14:creationId xmlns:p14="http://schemas.microsoft.com/office/powerpoint/2010/main" val="2641465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Snowflake Clipart Transparent Background">
            <a:extLst>
              <a:ext uri="{FF2B5EF4-FFF2-40B4-BE49-F238E27FC236}">
                <a16:creationId xmlns:a16="http://schemas.microsoft.com/office/drawing/2014/main" id="{C55CBF68-DF24-42AF-9A7C-3B7B0080D3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a:xfrm>
            <a:off x="4054813" y="776740"/>
            <a:ext cx="2041187" cy="792084"/>
          </a:xfrm>
          <a:noFill/>
        </p:spPr>
        <p:txBody>
          <a:bodyPr/>
          <a:lstStyle/>
          <a:p>
            <a:r>
              <a:rPr lang="en-GB" dirty="0">
                <a:latin typeface="SassoonCRInfant" panose="02010503020300020003" pitchFamily="2" charset="0"/>
              </a:rPr>
              <a:t>Literacy </a:t>
            </a:r>
          </a:p>
        </p:txBody>
      </p:sp>
      <p:sp>
        <p:nvSpPr>
          <p:cNvPr id="7" name="Content Placeholder 6">
            <a:extLst>
              <a:ext uri="{FF2B5EF4-FFF2-40B4-BE49-F238E27FC236}">
                <a16:creationId xmlns:a16="http://schemas.microsoft.com/office/drawing/2014/main" id="{178B2945-9A29-4415-989B-37B0B38A3B10}"/>
              </a:ext>
            </a:extLst>
          </p:cNvPr>
          <p:cNvSpPr>
            <a:spLocks noGrp="1"/>
          </p:cNvSpPr>
          <p:nvPr>
            <p:ph idx="1"/>
          </p:nvPr>
        </p:nvSpPr>
        <p:spPr>
          <a:xfrm>
            <a:off x="838200" y="1825625"/>
            <a:ext cx="8395447" cy="3651810"/>
          </a:xfrm>
          <a:noFill/>
        </p:spPr>
        <p:txBody>
          <a:bodyPr>
            <a:normAutofit/>
          </a:bodyPr>
          <a:lstStyle/>
          <a:p>
            <a:pPr marL="0" indent="0" algn="just">
              <a:buNone/>
            </a:pPr>
            <a:r>
              <a:rPr lang="en-GB" dirty="0">
                <a:latin typeface="SassoonCRInfant" panose="02010503020300020003" pitchFamily="2" charset="0"/>
              </a:rPr>
              <a:t>In Literacy, we will be reading ‘The Lion, the Witch and the Wardrobe’ from the ‘Chronicles of Narnia’ series. We will be working to describe the character ‘Mr Tumnus’ as well as Lucy’s first sight of Narnia with the aim of creating a short diary entry from her perspective.  As part of this, children will be having a go at creating expanded noun phrases as well as using conjunctions in their writing. Children will record their work in a variety of ways in accordance to what is best for them.</a:t>
            </a:r>
          </a:p>
        </p:txBody>
      </p:sp>
    </p:spTree>
    <p:extLst>
      <p:ext uri="{BB962C8B-B14F-4D97-AF65-F5344CB8AC3E}">
        <p14:creationId xmlns:p14="http://schemas.microsoft.com/office/powerpoint/2010/main" val="2545019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nowflake Clipart Transparent Background">
            <a:extLst>
              <a:ext uri="{FF2B5EF4-FFF2-40B4-BE49-F238E27FC236}">
                <a16:creationId xmlns:a16="http://schemas.microsoft.com/office/drawing/2014/main" id="{E3EE6593-C5E2-4D14-AE36-6DE387CB6C2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a:xfrm>
            <a:off x="3294529" y="409949"/>
            <a:ext cx="1618129" cy="1325563"/>
          </a:xfrm>
        </p:spPr>
        <p:txBody>
          <a:bodyPr/>
          <a:lstStyle/>
          <a:p>
            <a:r>
              <a:rPr lang="en-GB" dirty="0">
                <a:latin typeface="SassoonCRInfant" panose="02010503020300020003" pitchFamily="2" charset="0"/>
              </a:rPr>
              <a:t>Maths </a:t>
            </a:r>
          </a:p>
        </p:txBody>
      </p:sp>
      <p:sp>
        <p:nvSpPr>
          <p:cNvPr id="7" name="Content Placeholder 6">
            <a:extLst>
              <a:ext uri="{FF2B5EF4-FFF2-40B4-BE49-F238E27FC236}">
                <a16:creationId xmlns:a16="http://schemas.microsoft.com/office/drawing/2014/main" id="{178B2945-9A29-4415-989B-37B0B38A3B10}"/>
              </a:ext>
            </a:extLst>
          </p:cNvPr>
          <p:cNvSpPr>
            <a:spLocks noGrp="1"/>
          </p:cNvSpPr>
          <p:nvPr>
            <p:ph idx="1"/>
          </p:nvPr>
        </p:nvSpPr>
        <p:spPr>
          <a:xfrm>
            <a:off x="838200" y="1825625"/>
            <a:ext cx="6530788" cy="4351338"/>
          </a:xfrm>
          <a:noFill/>
        </p:spPr>
        <p:txBody>
          <a:bodyPr/>
          <a:lstStyle/>
          <a:p>
            <a:pPr marL="0" indent="0" algn="just">
              <a:buNone/>
            </a:pPr>
            <a:r>
              <a:rPr lang="en-GB" dirty="0">
                <a:latin typeface="SassoonCRInfant" panose="02010503020300020003" pitchFamily="2" charset="0"/>
              </a:rPr>
              <a:t>In Maths, we will be focusing on money, first recapping our knowledge of coins and notes. After, children will explore making given amounts using different coins, seeing what different combinations they can use and having a go at using the smallest number of coins. Children will also be able to practice and consolidate counting in 2s, 5s and 10s when using the corresponding coins.</a:t>
            </a:r>
          </a:p>
        </p:txBody>
      </p:sp>
    </p:spTree>
    <p:extLst>
      <p:ext uri="{BB962C8B-B14F-4D97-AF65-F5344CB8AC3E}">
        <p14:creationId xmlns:p14="http://schemas.microsoft.com/office/powerpoint/2010/main" val="10048347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nowflake Clipart Transparent Background">
            <a:extLst>
              <a:ext uri="{FF2B5EF4-FFF2-40B4-BE49-F238E27FC236}">
                <a16:creationId xmlns:a16="http://schemas.microsoft.com/office/drawing/2014/main" id="{9EE74697-CE02-4940-9FAB-0DC4328F79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p:txBody>
          <a:bodyPr/>
          <a:lstStyle/>
          <a:p>
            <a:r>
              <a:rPr lang="en-GB" dirty="0">
                <a:latin typeface="SassoonCRInfant" panose="02010503020300020003" pitchFamily="2" charset="0"/>
              </a:rPr>
              <a:t>Phonics</a:t>
            </a:r>
          </a:p>
        </p:txBody>
      </p:sp>
      <p:sp>
        <p:nvSpPr>
          <p:cNvPr id="7" name="Content Placeholder 6">
            <a:extLst>
              <a:ext uri="{FF2B5EF4-FFF2-40B4-BE49-F238E27FC236}">
                <a16:creationId xmlns:a16="http://schemas.microsoft.com/office/drawing/2014/main" id="{178B2945-9A29-4415-989B-37B0B38A3B10}"/>
              </a:ext>
            </a:extLst>
          </p:cNvPr>
          <p:cNvSpPr>
            <a:spLocks noGrp="1"/>
          </p:cNvSpPr>
          <p:nvPr>
            <p:ph idx="1"/>
          </p:nvPr>
        </p:nvSpPr>
        <p:spPr>
          <a:xfrm>
            <a:off x="466165" y="1502895"/>
            <a:ext cx="7924800" cy="4351338"/>
          </a:xfrm>
        </p:spPr>
        <p:txBody>
          <a:bodyPr>
            <a:normAutofit fontScale="85000" lnSpcReduction="20000"/>
          </a:bodyPr>
          <a:lstStyle/>
          <a:p>
            <a:pPr marL="0" indent="0" algn="just">
              <a:buNone/>
            </a:pPr>
            <a:r>
              <a:rPr lang="en-GB" dirty="0">
                <a:latin typeface="SassoonCRInfant" panose="02010503020300020003" pitchFamily="2" charset="0"/>
              </a:rPr>
              <a:t>In phonics, children will be continuing to learn new graphemes according to where they are with their learning of these currently. As part of this, children will be working to build their confidence blending to read words as well as segmenting to spell them.</a:t>
            </a:r>
            <a:endParaRPr lang="en-GB" dirty="0">
              <a:solidFill>
                <a:schemeClr val="tx1"/>
              </a:solidFill>
              <a:latin typeface="SassoonCRInfant" panose="02010503020300020003" pitchFamily="2" charset="0"/>
            </a:endParaRPr>
          </a:p>
          <a:p>
            <a:pPr marL="0" indent="0" algn="just">
              <a:buNone/>
            </a:pPr>
            <a:endParaRPr lang="en-GB" dirty="0">
              <a:latin typeface="SassoonCRInfant" panose="02010503020300020003" pitchFamily="2" charset="0"/>
            </a:endParaRPr>
          </a:p>
          <a:p>
            <a:pPr marL="0" indent="0" algn="just">
              <a:buNone/>
            </a:pPr>
            <a:r>
              <a:rPr lang="en-GB" dirty="0">
                <a:solidFill>
                  <a:schemeClr val="tx1"/>
                </a:solidFill>
                <a:latin typeface="SassoonCRInfant" panose="02010503020300020003" pitchFamily="2" charset="0"/>
              </a:rPr>
              <a:t>They </a:t>
            </a:r>
            <a:r>
              <a:rPr lang="en-GB" dirty="0">
                <a:latin typeface="SassoonCRInfant" panose="02010503020300020003" pitchFamily="2" charset="0"/>
              </a:rPr>
              <a:t>will continue to learn </a:t>
            </a:r>
            <a:r>
              <a:rPr lang="en-GB" dirty="0">
                <a:solidFill>
                  <a:schemeClr val="tx1"/>
                </a:solidFill>
                <a:latin typeface="SassoonCRInfant" panose="02010503020300020003" pitchFamily="2" charset="0"/>
              </a:rPr>
              <a:t>new HFWs (High Frequency Words</a:t>
            </a:r>
            <a:r>
              <a:rPr lang="en-GB" dirty="0">
                <a:latin typeface="SassoonCRInfant" panose="02010503020300020003" pitchFamily="2" charset="0"/>
              </a:rPr>
              <a:t>)</a:t>
            </a:r>
            <a:r>
              <a:rPr lang="en-GB" dirty="0">
                <a:solidFill>
                  <a:schemeClr val="tx1"/>
                </a:solidFill>
                <a:latin typeface="SassoonCRInfant" panose="02010503020300020003" pitchFamily="2" charset="0"/>
              </a:rPr>
              <a:t> by using their knowledge from previous graphemes taught, and by recognising them </a:t>
            </a:r>
            <a:r>
              <a:rPr lang="en-GB" dirty="0">
                <a:latin typeface="SassoonCRInfant" panose="02010503020300020003" pitchFamily="2" charset="0"/>
              </a:rPr>
              <a:t>through </a:t>
            </a:r>
            <a:r>
              <a:rPr lang="en-GB" dirty="0">
                <a:solidFill>
                  <a:schemeClr val="tx1"/>
                </a:solidFill>
                <a:latin typeface="SassoonCRInfant" panose="02010503020300020003" pitchFamily="2" charset="0"/>
              </a:rPr>
              <a:t>sight. </a:t>
            </a:r>
          </a:p>
          <a:p>
            <a:pPr marL="0" indent="0" algn="just">
              <a:buNone/>
            </a:pPr>
            <a:endParaRPr lang="en-GB" dirty="0">
              <a:latin typeface="SassoonCRInfant" panose="02010503020300020003" pitchFamily="2" charset="0"/>
            </a:endParaRPr>
          </a:p>
          <a:p>
            <a:pPr marL="0" indent="0" algn="just">
              <a:buNone/>
            </a:pPr>
            <a:r>
              <a:rPr lang="en-GB" dirty="0">
                <a:solidFill>
                  <a:schemeClr val="tx1"/>
                </a:solidFill>
                <a:latin typeface="SassoonCRInfant" panose="02010503020300020003" pitchFamily="2" charset="0"/>
              </a:rPr>
              <a:t>Children will be given a decodable book which they will read to an adult at various times during the week. During reading, adults will ask children questions to help develop their comprehension skills.</a:t>
            </a:r>
          </a:p>
          <a:p>
            <a:pPr marL="0" indent="0" algn="just">
              <a:buNone/>
            </a:pPr>
            <a:endParaRPr lang="en-GB" dirty="0">
              <a:latin typeface="SassoonCRInfant" panose="02010503020300020003" pitchFamily="2" charset="0"/>
            </a:endParaRPr>
          </a:p>
          <a:p>
            <a:pPr marL="0" indent="0" algn="just">
              <a:buNone/>
            </a:pPr>
            <a:endParaRPr lang="en-GB" dirty="0">
              <a:solidFill>
                <a:schemeClr val="tx1"/>
              </a:solidFill>
              <a:latin typeface="SassoonCRInfant" panose="02010503020300020003" pitchFamily="2" charset="0"/>
            </a:endParaRPr>
          </a:p>
          <a:p>
            <a:pPr marL="0" indent="0">
              <a:buNone/>
            </a:pPr>
            <a:endParaRPr lang="en-GB" dirty="0"/>
          </a:p>
        </p:txBody>
      </p:sp>
      <p:pic>
        <p:nvPicPr>
          <p:cNvPr id="4" name="Picture 2" descr="Monster Phonics">
            <a:extLst>
              <a:ext uri="{FF2B5EF4-FFF2-40B4-BE49-F238E27FC236}">
                <a16:creationId xmlns:a16="http://schemas.microsoft.com/office/drawing/2014/main" id="{EE7EDE86-7864-44F4-8E8F-A62338F29F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07339" y="599281"/>
            <a:ext cx="1805274" cy="1807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8805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Snowflake Clipart Transparent Background">
            <a:extLst>
              <a:ext uri="{FF2B5EF4-FFF2-40B4-BE49-F238E27FC236}">
                <a16:creationId xmlns:a16="http://schemas.microsoft.com/office/drawing/2014/main" id="{1E7216A3-CBEA-40A1-B836-E9787527CD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p:txBody>
          <a:bodyPr/>
          <a:lstStyle/>
          <a:p>
            <a:r>
              <a:rPr lang="en-GB" dirty="0">
                <a:latin typeface="SassoonCRInfant" panose="02010503020300020003" pitchFamily="2" charset="0"/>
              </a:rPr>
              <a:t>Science</a:t>
            </a:r>
          </a:p>
        </p:txBody>
      </p:sp>
      <p:sp>
        <p:nvSpPr>
          <p:cNvPr id="7" name="Content Placeholder 6">
            <a:extLst>
              <a:ext uri="{FF2B5EF4-FFF2-40B4-BE49-F238E27FC236}">
                <a16:creationId xmlns:a16="http://schemas.microsoft.com/office/drawing/2014/main" id="{178B2945-9A29-4415-989B-37B0B38A3B10}"/>
              </a:ext>
            </a:extLst>
          </p:cNvPr>
          <p:cNvSpPr>
            <a:spLocks noGrp="1"/>
          </p:cNvSpPr>
          <p:nvPr>
            <p:ph idx="1"/>
          </p:nvPr>
        </p:nvSpPr>
        <p:spPr>
          <a:xfrm>
            <a:off x="838200" y="1825625"/>
            <a:ext cx="6378388" cy="4351338"/>
          </a:xfrm>
        </p:spPr>
        <p:txBody>
          <a:bodyPr/>
          <a:lstStyle/>
          <a:p>
            <a:pPr marL="0" indent="0" algn="just">
              <a:buNone/>
            </a:pPr>
            <a:r>
              <a:rPr lang="en-GB" dirty="0">
                <a:latin typeface="SassoonCRInfant" panose="02010503020300020003" pitchFamily="2" charset="0"/>
              </a:rPr>
              <a:t>In Science, we will be working on the topic of ‘forces and magnets’. We will learn about what magnets are and how they work, incorporating previous knowledge of push and pull forces. We will carry out simple tests to identify and sort items according to whether they are magnetic or not. Later, children will be support to plan a fair test to compare magnets to see if different types of magnets are more powerful than another.</a:t>
            </a:r>
          </a:p>
          <a:p>
            <a:pPr marL="0" indent="0">
              <a:buNone/>
            </a:pPr>
            <a:endParaRPr lang="en-GB" dirty="0">
              <a:latin typeface="SassoonCRInfant" panose="02010503020300020003" pitchFamily="2" charset="0"/>
            </a:endParaRPr>
          </a:p>
          <a:p>
            <a:pPr marL="0" indent="0">
              <a:buNone/>
            </a:pPr>
            <a:endParaRPr lang="en-GB" dirty="0">
              <a:latin typeface="SassoonCRInfant" panose="02010503020300020003" pitchFamily="2" charset="0"/>
            </a:endParaRPr>
          </a:p>
        </p:txBody>
      </p:sp>
      <p:pic>
        <p:nvPicPr>
          <p:cNvPr id="3" name="Picture 2">
            <a:extLst>
              <a:ext uri="{FF2B5EF4-FFF2-40B4-BE49-F238E27FC236}">
                <a16:creationId xmlns:a16="http://schemas.microsoft.com/office/drawing/2014/main" id="{E4BC6FB7-5B25-40E2-98CE-E82ECF6AEA97}"/>
              </a:ext>
            </a:extLst>
          </p:cNvPr>
          <p:cNvPicPr>
            <a:picLocks noChangeAspect="1"/>
          </p:cNvPicPr>
          <p:nvPr/>
        </p:nvPicPr>
        <p:blipFill>
          <a:blip r:embed="rId3"/>
          <a:stretch>
            <a:fillRect/>
          </a:stretch>
        </p:blipFill>
        <p:spPr>
          <a:xfrm rot="21026895">
            <a:off x="8475009" y="2420657"/>
            <a:ext cx="2324100" cy="2324100"/>
          </a:xfrm>
          <a:prstGeom prst="rect">
            <a:avLst/>
          </a:prstGeom>
        </p:spPr>
      </p:pic>
    </p:spTree>
    <p:extLst>
      <p:ext uri="{BB962C8B-B14F-4D97-AF65-F5344CB8AC3E}">
        <p14:creationId xmlns:p14="http://schemas.microsoft.com/office/powerpoint/2010/main" val="7977007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Snowflake Clipart Transparent Background">
            <a:extLst>
              <a:ext uri="{FF2B5EF4-FFF2-40B4-BE49-F238E27FC236}">
                <a16:creationId xmlns:a16="http://schemas.microsoft.com/office/drawing/2014/main" id="{40C1CAEB-EAA1-47FB-A73D-045687B69E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p:txBody>
          <a:bodyPr/>
          <a:lstStyle/>
          <a:p>
            <a:r>
              <a:rPr lang="en-GB" dirty="0">
                <a:latin typeface="SassoonCRInfant" panose="02010503020300020003" pitchFamily="2" charset="0"/>
              </a:rPr>
              <a:t>DT</a:t>
            </a:r>
          </a:p>
        </p:txBody>
      </p:sp>
      <p:sp>
        <p:nvSpPr>
          <p:cNvPr id="7" name="Content Placeholder 6">
            <a:extLst>
              <a:ext uri="{FF2B5EF4-FFF2-40B4-BE49-F238E27FC236}">
                <a16:creationId xmlns:a16="http://schemas.microsoft.com/office/drawing/2014/main" id="{178B2945-9A29-4415-989B-37B0B38A3B10}"/>
              </a:ext>
            </a:extLst>
          </p:cNvPr>
          <p:cNvSpPr>
            <a:spLocks noGrp="1"/>
          </p:cNvSpPr>
          <p:nvPr>
            <p:ph idx="1"/>
          </p:nvPr>
        </p:nvSpPr>
        <p:spPr>
          <a:xfrm>
            <a:off x="838200" y="1798731"/>
            <a:ext cx="6593541" cy="4351338"/>
          </a:xfrm>
        </p:spPr>
        <p:txBody>
          <a:bodyPr/>
          <a:lstStyle/>
          <a:p>
            <a:pPr marL="0" indent="0" algn="just">
              <a:buNone/>
            </a:pPr>
            <a:r>
              <a:rPr lang="en-GB" dirty="0">
                <a:latin typeface="SassoonCRInfant" panose="02010503020300020003" pitchFamily="2" charset="0"/>
              </a:rPr>
              <a:t>In DT, we will be exploring ways in which we can make pictures move. As part of this, children will explore some existing products as well as different ways to move pictures such as levers, sliders and wheels. Later, they will create a moving picture inspired by ‘The Lion, the witch and the wardrobe’. Children will be encouraged to plan their ideas and evaluate them by considering what went well and if there is anything they could do better next time.</a:t>
            </a:r>
          </a:p>
        </p:txBody>
      </p:sp>
      <p:pic>
        <p:nvPicPr>
          <p:cNvPr id="2" name="Picture 1">
            <a:extLst>
              <a:ext uri="{FF2B5EF4-FFF2-40B4-BE49-F238E27FC236}">
                <a16:creationId xmlns:a16="http://schemas.microsoft.com/office/drawing/2014/main" id="{12644A14-CD04-4E25-9A47-CD01BD31C4E9}"/>
              </a:ext>
            </a:extLst>
          </p:cNvPr>
          <p:cNvPicPr>
            <a:picLocks noChangeAspect="1"/>
          </p:cNvPicPr>
          <p:nvPr/>
        </p:nvPicPr>
        <p:blipFill rotWithShape="1">
          <a:blip r:embed="rId3"/>
          <a:srcRect l="9498" r="10270" b="5341"/>
          <a:stretch/>
        </p:blipFill>
        <p:spPr>
          <a:xfrm rot="21067867">
            <a:off x="8175814" y="1038506"/>
            <a:ext cx="3379160" cy="2242578"/>
          </a:xfrm>
          <a:prstGeom prst="rect">
            <a:avLst/>
          </a:prstGeom>
        </p:spPr>
      </p:pic>
      <p:pic>
        <p:nvPicPr>
          <p:cNvPr id="4" name="Picture 3">
            <a:extLst>
              <a:ext uri="{FF2B5EF4-FFF2-40B4-BE49-F238E27FC236}">
                <a16:creationId xmlns:a16="http://schemas.microsoft.com/office/drawing/2014/main" id="{F291A0F7-9F7A-46F0-8FC3-9E9A5E6CCAE8}"/>
              </a:ext>
            </a:extLst>
          </p:cNvPr>
          <p:cNvPicPr>
            <a:picLocks noChangeAspect="1"/>
          </p:cNvPicPr>
          <p:nvPr/>
        </p:nvPicPr>
        <p:blipFill>
          <a:blip r:embed="rId4"/>
          <a:stretch>
            <a:fillRect/>
          </a:stretch>
        </p:blipFill>
        <p:spPr>
          <a:xfrm rot="418737">
            <a:off x="8628810" y="3849041"/>
            <a:ext cx="2738030" cy="2142624"/>
          </a:xfrm>
          <a:prstGeom prst="rect">
            <a:avLst/>
          </a:prstGeom>
        </p:spPr>
      </p:pic>
    </p:spTree>
    <p:extLst>
      <p:ext uri="{BB962C8B-B14F-4D97-AF65-F5344CB8AC3E}">
        <p14:creationId xmlns:p14="http://schemas.microsoft.com/office/powerpoint/2010/main" val="1719271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4" descr="Snowflake Clipart Transparent Background">
            <a:extLst>
              <a:ext uri="{FF2B5EF4-FFF2-40B4-BE49-F238E27FC236}">
                <a16:creationId xmlns:a16="http://schemas.microsoft.com/office/drawing/2014/main" id="{5C2CF076-4973-4CE6-8E0D-31659DDBE0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p:txBody>
          <a:bodyPr/>
          <a:lstStyle/>
          <a:p>
            <a:r>
              <a:rPr lang="en-GB" dirty="0">
                <a:latin typeface="SassoonCRInfant" panose="02010503020300020003" pitchFamily="2" charset="0"/>
              </a:rPr>
              <a:t>History</a:t>
            </a:r>
          </a:p>
        </p:txBody>
      </p:sp>
      <p:sp>
        <p:nvSpPr>
          <p:cNvPr id="7" name="Content Placeholder 6">
            <a:extLst>
              <a:ext uri="{FF2B5EF4-FFF2-40B4-BE49-F238E27FC236}">
                <a16:creationId xmlns:a16="http://schemas.microsoft.com/office/drawing/2014/main" id="{178B2945-9A29-4415-989B-37B0B38A3B10}"/>
              </a:ext>
            </a:extLst>
          </p:cNvPr>
          <p:cNvSpPr>
            <a:spLocks noGrp="1"/>
          </p:cNvSpPr>
          <p:nvPr>
            <p:ph idx="1"/>
          </p:nvPr>
        </p:nvSpPr>
        <p:spPr>
          <a:xfrm>
            <a:off x="838200" y="1690688"/>
            <a:ext cx="8081682" cy="4351338"/>
          </a:xfrm>
        </p:spPr>
        <p:txBody>
          <a:bodyPr/>
          <a:lstStyle/>
          <a:p>
            <a:pPr marL="0" indent="0" algn="just">
              <a:buNone/>
            </a:pPr>
            <a:r>
              <a:rPr lang="en-GB" dirty="0">
                <a:latin typeface="SassoonCRInfant" panose="02010503020300020003" pitchFamily="2" charset="0"/>
              </a:rPr>
              <a:t>In History, we will be learning about inventors. We will explore what they invented, as well as how their inventions helped and continue to help people. Inventors we will learn about include: </a:t>
            </a:r>
          </a:p>
          <a:p>
            <a:pPr marL="0" indent="0" algn="just">
              <a:buNone/>
            </a:pPr>
            <a:endParaRPr lang="en-GB" dirty="0">
              <a:latin typeface="SassoonCRInfant" panose="02010503020300020003" pitchFamily="2" charset="0"/>
            </a:endParaRPr>
          </a:p>
          <a:p>
            <a:pPr marL="0" indent="0" algn="just">
              <a:buNone/>
            </a:pPr>
            <a:r>
              <a:rPr lang="en-GB" dirty="0">
                <a:latin typeface="SassoonCRInfant" panose="02010503020300020003" pitchFamily="2" charset="0"/>
              </a:rPr>
              <a:t>       Louis Braille                  Alexander Graham Bell</a:t>
            </a:r>
          </a:p>
        </p:txBody>
      </p:sp>
      <p:sp>
        <p:nvSpPr>
          <p:cNvPr id="2" name="TextBox 1">
            <a:extLst>
              <a:ext uri="{FF2B5EF4-FFF2-40B4-BE49-F238E27FC236}">
                <a16:creationId xmlns:a16="http://schemas.microsoft.com/office/drawing/2014/main" id="{52CDF266-6004-446C-8810-D1E71F636E7E}"/>
              </a:ext>
            </a:extLst>
          </p:cNvPr>
          <p:cNvSpPr txBox="1"/>
          <p:nvPr/>
        </p:nvSpPr>
        <p:spPr>
          <a:xfrm>
            <a:off x="1308739" y="5923989"/>
            <a:ext cx="2409699" cy="461665"/>
          </a:xfrm>
          <a:prstGeom prst="rect">
            <a:avLst/>
          </a:prstGeom>
          <a:noFill/>
        </p:spPr>
        <p:txBody>
          <a:bodyPr wrap="none" rtlCol="0">
            <a:spAutoFit/>
          </a:bodyPr>
          <a:lstStyle/>
          <a:p>
            <a:r>
              <a:rPr lang="en-GB" sz="2400" dirty="0">
                <a:latin typeface="SassoonCRInfant" panose="02010503020300020003" pitchFamily="2" charset="0"/>
              </a:rPr>
              <a:t>Inventor of Braille</a:t>
            </a:r>
          </a:p>
        </p:txBody>
      </p:sp>
      <p:pic>
        <p:nvPicPr>
          <p:cNvPr id="4" name="Picture 3">
            <a:extLst>
              <a:ext uri="{FF2B5EF4-FFF2-40B4-BE49-F238E27FC236}">
                <a16:creationId xmlns:a16="http://schemas.microsoft.com/office/drawing/2014/main" id="{FD992FA0-AC62-4D84-8407-304F37A177AE}"/>
              </a:ext>
            </a:extLst>
          </p:cNvPr>
          <p:cNvPicPr>
            <a:picLocks noChangeAspect="1"/>
          </p:cNvPicPr>
          <p:nvPr/>
        </p:nvPicPr>
        <p:blipFill>
          <a:blip r:embed="rId3"/>
          <a:stretch>
            <a:fillRect/>
          </a:stretch>
        </p:blipFill>
        <p:spPr>
          <a:xfrm>
            <a:off x="1209116" y="4365811"/>
            <a:ext cx="2509322" cy="1513354"/>
          </a:xfrm>
          <a:prstGeom prst="rect">
            <a:avLst/>
          </a:prstGeom>
        </p:spPr>
      </p:pic>
      <p:pic>
        <p:nvPicPr>
          <p:cNvPr id="9" name="Picture 8">
            <a:extLst>
              <a:ext uri="{FF2B5EF4-FFF2-40B4-BE49-F238E27FC236}">
                <a16:creationId xmlns:a16="http://schemas.microsoft.com/office/drawing/2014/main" id="{F9B576C5-0443-47E3-A04C-747F91785AC6}"/>
              </a:ext>
            </a:extLst>
          </p:cNvPr>
          <p:cNvPicPr>
            <a:picLocks noChangeAspect="1"/>
          </p:cNvPicPr>
          <p:nvPr/>
        </p:nvPicPr>
        <p:blipFill>
          <a:blip r:embed="rId4"/>
          <a:stretch>
            <a:fillRect/>
          </a:stretch>
        </p:blipFill>
        <p:spPr>
          <a:xfrm>
            <a:off x="5626913" y="4365811"/>
            <a:ext cx="2801827" cy="1603001"/>
          </a:xfrm>
          <a:prstGeom prst="rect">
            <a:avLst/>
          </a:prstGeom>
        </p:spPr>
      </p:pic>
      <p:sp>
        <p:nvSpPr>
          <p:cNvPr id="10" name="TextBox 9">
            <a:extLst>
              <a:ext uri="{FF2B5EF4-FFF2-40B4-BE49-F238E27FC236}">
                <a16:creationId xmlns:a16="http://schemas.microsoft.com/office/drawing/2014/main" id="{ACD38163-C5CD-41FC-9609-6732F111FD41}"/>
              </a:ext>
            </a:extLst>
          </p:cNvPr>
          <p:cNvSpPr txBox="1"/>
          <p:nvPr/>
        </p:nvSpPr>
        <p:spPr>
          <a:xfrm>
            <a:off x="5375097" y="6042026"/>
            <a:ext cx="3305457" cy="461665"/>
          </a:xfrm>
          <a:prstGeom prst="rect">
            <a:avLst/>
          </a:prstGeom>
          <a:noFill/>
        </p:spPr>
        <p:txBody>
          <a:bodyPr wrap="none" rtlCol="0">
            <a:spAutoFit/>
          </a:bodyPr>
          <a:lstStyle/>
          <a:p>
            <a:r>
              <a:rPr lang="en-GB" sz="2400" dirty="0">
                <a:latin typeface="SassoonCRInfant" panose="02010503020300020003" pitchFamily="2" charset="0"/>
              </a:rPr>
              <a:t>Inventor of the telephone</a:t>
            </a:r>
          </a:p>
        </p:txBody>
      </p:sp>
    </p:spTree>
    <p:extLst>
      <p:ext uri="{BB962C8B-B14F-4D97-AF65-F5344CB8AC3E}">
        <p14:creationId xmlns:p14="http://schemas.microsoft.com/office/powerpoint/2010/main" val="8787406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Snowflake Clipart Transparent Background">
            <a:extLst>
              <a:ext uri="{FF2B5EF4-FFF2-40B4-BE49-F238E27FC236}">
                <a16:creationId xmlns:a16="http://schemas.microsoft.com/office/drawing/2014/main" id="{DF869390-2D37-4CD9-AC5C-86B1149A7B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a:xfrm>
            <a:off x="5673656" y="663970"/>
            <a:ext cx="844686" cy="821650"/>
          </a:xfrm>
          <a:noFill/>
        </p:spPr>
        <p:txBody>
          <a:bodyPr/>
          <a:lstStyle/>
          <a:p>
            <a:r>
              <a:rPr lang="en-GB" dirty="0">
                <a:latin typeface="SassoonCRInfant" panose="02010503020300020003" pitchFamily="2" charset="0"/>
              </a:rPr>
              <a:t>RE</a:t>
            </a:r>
          </a:p>
        </p:txBody>
      </p:sp>
      <p:sp>
        <p:nvSpPr>
          <p:cNvPr id="7" name="Content Placeholder 6">
            <a:extLst>
              <a:ext uri="{FF2B5EF4-FFF2-40B4-BE49-F238E27FC236}">
                <a16:creationId xmlns:a16="http://schemas.microsoft.com/office/drawing/2014/main" id="{178B2945-9A29-4415-989B-37B0B38A3B10}"/>
              </a:ext>
            </a:extLst>
          </p:cNvPr>
          <p:cNvSpPr>
            <a:spLocks noGrp="1"/>
          </p:cNvSpPr>
          <p:nvPr>
            <p:ph idx="1"/>
          </p:nvPr>
        </p:nvSpPr>
        <p:spPr>
          <a:xfrm>
            <a:off x="2561664" y="1717186"/>
            <a:ext cx="7068671" cy="4351338"/>
          </a:xfrm>
          <a:noFill/>
        </p:spPr>
        <p:txBody>
          <a:bodyPr/>
          <a:lstStyle/>
          <a:p>
            <a:pPr marL="0" indent="0" algn="just">
              <a:buNone/>
            </a:pPr>
            <a:r>
              <a:rPr lang="en-GB" dirty="0">
                <a:latin typeface="SassoonCRInfant" panose="02010503020300020003" pitchFamily="2" charset="0"/>
              </a:rPr>
              <a:t>In RE, we are exploring the theme of storytelling. First, thinking about what stories are and what some of our favourites are. We will also consider what a storyteller is and why they are important. After, we will learn about key texts in Islam and look at some stories from the religion which often have a moral.</a:t>
            </a:r>
          </a:p>
        </p:txBody>
      </p:sp>
    </p:spTree>
    <p:extLst>
      <p:ext uri="{BB962C8B-B14F-4D97-AF65-F5344CB8AC3E}">
        <p14:creationId xmlns:p14="http://schemas.microsoft.com/office/powerpoint/2010/main" val="1989109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Snowflake Clipart Transparent Background">
            <a:extLst>
              <a:ext uri="{FF2B5EF4-FFF2-40B4-BE49-F238E27FC236}">
                <a16:creationId xmlns:a16="http://schemas.microsoft.com/office/drawing/2014/main" id="{7218F6A4-F57A-4D0F-A0A1-12945EBC04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p:txBody>
          <a:bodyPr/>
          <a:lstStyle/>
          <a:p>
            <a:r>
              <a:rPr lang="en-GB" dirty="0">
                <a:latin typeface="SassoonCRInfant" panose="02010503020300020003" pitchFamily="2" charset="0"/>
              </a:rPr>
              <a:t>PSHE</a:t>
            </a:r>
          </a:p>
        </p:txBody>
      </p:sp>
      <p:sp>
        <p:nvSpPr>
          <p:cNvPr id="2" name="Content Placeholder 1">
            <a:extLst>
              <a:ext uri="{FF2B5EF4-FFF2-40B4-BE49-F238E27FC236}">
                <a16:creationId xmlns:a16="http://schemas.microsoft.com/office/drawing/2014/main" id="{FD79FEC3-AF36-4B7F-9C6F-15B382A0D9D6}"/>
              </a:ext>
            </a:extLst>
          </p:cNvPr>
          <p:cNvSpPr>
            <a:spLocks noGrp="1"/>
          </p:cNvSpPr>
          <p:nvPr>
            <p:ph sz="half" idx="1"/>
          </p:nvPr>
        </p:nvSpPr>
        <p:spPr/>
        <p:txBody>
          <a:bodyPr/>
          <a:lstStyle/>
          <a:p>
            <a:pPr marL="0" indent="0" algn="just">
              <a:buNone/>
            </a:pPr>
            <a:r>
              <a:rPr lang="en-GB" dirty="0">
                <a:latin typeface="SassoonCRInfant" panose="02010503020300020003" pitchFamily="2" charset="0"/>
              </a:rPr>
              <a:t>In PSHE, we will be thinking about what a trusted adult is and who are some of the adults that we trust. As part of this, we will touch on what a stranger is and how we can be safe around them. We will also touch on what and who ‘safer strangers’ are such as police, doctors and nurses.</a:t>
            </a:r>
          </a:p>
        </p:txBody>
      </p:sp>
      <p:sp>
        <p:nvSpPr>
          <p:cNvPr id="3" name="Content Placeholder 2">
            <a:extLst>
              <a:ext uri="{FF2B5EF4-FFF2-40B4-BE49-F238E27FC236}">
                <a16:creationId xmlns:a16="http://schemas.microsoft.com/office/drawing/2014/main" id="{AD51C6F5-E51D-4202-A024-06F48E5514D3}"/>
              </a:ext>
            </a:extLst>
          </p:cNvPr>
          <p:cNvSpPr>
            <a:spLocks noGrp="1"/>
          </p:cNvSpPr>
          <p:nvPr>
            <p:ph sz="half" idx="2"/>
          </p:nvPr>
        </p:nvSpPr>
        <p:spPr/>
        <p:txBody>
          <a:bodyPr/>
          <a:lstStyle/>
          <a:p>
            <a:pPr marL="0" indent="0" algn="just">
              <a:buNone/>
            </a:pPr>
            <a:r>
              <a:rPr lang="en-GB" dirty="0">
                <a:latin typeface="SassoonCRInfant" panose="02010503020300020003" pitchFamily="2" charset="0"/>
              </a:rPr>
              <a:t>Linking with our topic in maths, we will also do some PSHE focusing on money. First exploring what we use money for and how it is obtained. </a:t>
            </a:r>
          </a:p>
        </p:txBody>
      </p:sp>
    </p:spTree>
    <p:extLst>
      <p:ext uri="{BB962C8B-B14F-4D97-AF65-F5344CB8AC3E}">
        <p14:creationId xmlns:p14="http://schemas.microsoft.com/office/powerpoint/2010/main" val="1428641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Snowflake Clipart Transparent Background">
            <a:extLst>
              <a:ext uri="{FF2B5EF4-FFF2-40B4-BE49-F238E27FC236}">
                <a16:creationId xmlns:a16="http://schemas.microsoft.com/office/drawing/2014/main" id="{A01199E5-A5B4-43A1-A405-7B703D245E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a:xfrm>
            <a:off x="4405295" y="750417"/>
            <a:ext cx="757136" cy="705019"/>
          </a:xfrm>
          <a:noFill/>
        </p:spPr>
        <p:txBody>
          <a:bodyPr>
            <a:normAutofit fontScale="90000"/>
          </a:bodyPr>
          <a:lstStyle/>
          <a:p>
            <a:r>
              <a:rPr lang="en-GB" dirty="0">
                <a:latin typeface="SassoonCRInfant" panose="02010503020300020003" pitchFamily="2" charset="0"/>
              </a:rPr>
              <a:t>PE</a:t>
            </a:r>
          </a:p>
        </p:txBody>
      </p:sp>
      <p:sp>
        <p:nvSpPr>
          <p:cNvPr id="4" name="Content Placeholder 3">
            <a:extLst>
              <a:ext uri="{FF2B5EF4-FFF2-40B4-BE49-F238E27FC236}">
                <a16:creationId xmlns:a16="http://schemas.microsoft.com/office/drawing/2014/main" id="{200846F3-ED2C-45E3-80AB-02BD4CF899E0}"/>
              </a:ext>
            </a:extLst>
          </p:cNvPr>
          <p:cNvSpPr>
            <a:spLocks noGrp="1"/>
          </p:cNvSpPr>
          <p:nvPr>
            <p:ph idx="1"/>
          </p:nvPr>
        </p:nvSpPr>
        <p:spPr>
          <a:xfrm>
            <a:off x="920886" y="1606612"/>
            <a:ext cx="8483090" cy="4351338"/>
          </a:xfrm>
          <a:noFill/>
        </p:spPr>
        <p:txBody>
          <a:bodyPr>
            <a:normAutofit lnSpcReduction="10000"/>
          </a:bodyPr>
          <a:lstStyle/>
          <a:p>
            <a:pPr marL="0" indent="0" algn="just">
              <a:buNone/>
            </a:pPr>
            <a:r>
              <a:rPr lang="en-GB" dirty="0">
                <a:latin typeface="SassoonCRInfant" panose="02010503020300020003" pitchFamily="2" charset="0"/>
              </a:rPr>
              <a:t>In PE, we are doing a unit of dance inspired by ‘The Lion, the witch and the wardrobe’. Children will be working together to tell the story of Lucy’s discovery of Narnia through a sequence of created actions. As part of this, children will be encouraged to ensure that they are moving safely through the space, making sure to not bump into anyway by changing their direction or speed.</a:t>
            </a:r>
          </a:p>
          <a:p>
            <a:pPr marL="0" indent="0" algn="just">
              <a:buNone/>
            </a:pPr>
            <a:endParaRPr lang="en-GB" dirty="0">
              <a:latin typeface="SassoonCRInfant" panose="02010503020300020003" pitchFamily="2" charset="0"/>
            </a:endParaRPr>
          </a:p>
          <a:p>
            <a:pPr marL="0" indent="0" algn="just">
              <a:buNone/>
            </a:pPr>
            <a:r>
              <a:rPr lang="en-GB" dirty="0">
                <a:latin typeface="SassoonCRInfant" panose="02010503020300020003" pitchFamily="2" charset="0"/>
              </a:rPr>
              <a:t>Children with physio programmes and additional equipment such as walkers will continue to be supported to engage with these.</a:t>
            </a:r>
          </a:p>
          <a:p>
            <a:pPr marL="0" indent="0" algn="just">
              <a:buNone/>
            </a:pPr>
            <a:endParaRPr lang="en-GB" dirty="0">
              <a:latin typeface="SassoonCRInfant" panose="02010503020300020003" pitchFamily="2" charset="0"/>
            </a:endParaRPr>
          </a:p>
        </p:txBody>
      </p:sp>
    </p:spTree>
    <p:extLst>
      <p:ext uri="{BB962C8B-B14F-4D97-AF65-F5344CB8AC3E}">
        <p14:creationId xmlns:p14="http://schemas.microsoft.com/office/powerpoint/2010/main" val="1654410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4" descr="Snowflake Clipart Transparent Background">
            <a:extLst>
              <a:ext uri="{FF2B5EF4-FFF2-40B4-BE49-F238E27FC236}">
                <a16:creationId xmlns:a16="http://schemas.microsoft.com/office/drawing/2014/main" id="{891ECE78-EA93-4F3A-ACC4-87CC60C5B2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71107" y="197223"/>
            <a:ext cx="6228152" cy="6248401"/>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CA5EE6AB-745D-45C8-83E3-9E4C560F9DFA}"/>
              </a:ext>
            </a:extLst>
          </p:cNvPr>
          <p:cNvSpPr>
            <a:spLocks noGrp="1"/>
          </p:cNvSpPr>
          <p:nvPr>
            <p:ph type="title"/>
          </p:nvPr>
        </p:nvSpPr>
        <p:spPr>
          <a:xfrm>
            <a:off x="699246" y="271303"/>
            <a:ext cx="2788025" cy="1325563"/>
          </a:xfrm>
        </p:spPr>
        <p:txBody>
          <a:bodyPr/>
          <a:lstStyle/>
          <a:p>
            <a:r>
              <a:rPr lang="en-GB" dirty="0">
                <a:latin typeface="SassoonCRInfant" panose="02010503020300020003" pitchFamily="2" charset="0"/>
              </a:rPr>
              <a:t>Enrichment </a:t>
            </a:r>
          </a:p>
        </p:txBody>
      </p:sp>
      <p:sp>
        <p:nvSpPr>
          <p:cNvPr id="7" name="TextBox 6">
            <a:extLst>
              <a:ext uri="{FF2B5EF4-FFF2-40B4-BE49-F238E27FC236}">
                <a16:creationId xmlns:a16="http://schemas.microsoft.com/office/drawing/2014/main" id="{EF5E4D31-BA10-485B-A958-FFBAAC9CF781}"/>
              </a:ext>
            </a:extLst>
          </p:cNvPr>
          <p:cNvSpPr txBox="1"/>
          <p:nvPr/>
        </p:nvSpPr>
        <p:spPr>
          <a:xfrm>
            <a:off x="699246" y="1323718"/>
            <a:ext cx="10793507" cy="5262979"/>
          </a:xfrm>
          <a:prstGeom prst="rect">
            <a:avLst/>
          </a:prstGeom>
          <a:noFill/>
        </p:spPr>
        <p:txBody>
          <a:bodyPr wrap="square">
            <a:spAutoFit/>
          </a:bodyPr>
          <a:lstStyle/>
          <a:p>
            <a:pPr algn="just"/>
            <a:r>
              <a:rPr lang="en-GB" sz="2800" dirty="0">
                <a:latin typeface="SassoonCRInfant" panose="02010503020300020003" pitchFamily="2" charset="0"/>
              </a:rPr>
              <a:t>We will continue to have additional sessions delivered by specialists including:</a:t>
            </a:r>
          </a:p>
          <a:p>
            <a:pPr algn="just"/>
            <a:endParaRPr lang="en-GB" sz="2800" dirty="0">
              <a:latin typeface="SassoonCRInfant" panose="02010503020300020003" pitchFamily="2" charset="0"/>
            </a:endParaRPr>
          </a:p>
          <a:p>
            <a:pPr algn="just"/>
            <a:r>
              <a:rPr lang="en-GB" sz="2800" dirty="0">
                <a:latin typeface="SassoonCRInfant" panose="02010503020300020003" pitchFamily="2" charset="0"/>
              </a:rPr>
              <a:t>Forest School with Emily on Tuesday</a:t>
            </a:r>
          </a:p>
          <a:p>
            <a:pPr algn="just"/>
            <a:r>
              <a:rPr lang="en-GB" sz="2800" i="1" dirty="0">
                <a:latin typeface="SassoonCRInfant" panose="02010503020300020003" pitchFamily="2" charset="0"/>
              </a:rPr>
              <a:t>Please send your child to school with suitable clothing and shoes for these sessions as they are spent outside.</a:t>
            </a:r>
          </a:p>
          <a:p>
            <a:pPr algn="just"/>
            <a:endParaRPr lang="en-GB" sz="2800" dirty="0">
              <a:latin typeface="SassoonCRInfant" panose="02010503020300020003" pitchFamily="2" charset="0"/>
            </a:endParaRPr>
          </a:p>
          <a:p>
            <a:pPr algn="just"/>
            <a:r>
              <a:rPr lang="en-GB" sz="2800" dirty="0">
                <a:latin typeface="SassoonCRInfant" panose="02010503020300020003" pitchFamily="2" charset="0"/>
              </a:rPr>
              <a:t>Relax Kids with Kath on Thursday</a:t>
            </a:r>
          </a:p>
          <a:p>
            <a:pPr algn="just"/>
            <a:endParaRPr lang="en-GB" sz="2800" dirty="0">
              <a:latin typeface="SassoonCRInfant" panose="02010503020300020003" pitchFamily="2" charset="0"/>
            </a:endParaRPr>
          </a:p>
          <a:p>
            <a:pPr algn="just"/>
            <a:r>
              <a:rPr lang="en-GB" sz="2800" dirty="0">
                <a:latin typeface="SassoonCRInfant" panose="02010503020300020003" pitchFamily="2" charset="0"/>
              </a:rPr>
              <a:t>Music with Kathleen on Thursday</a:t>
            </a:r>
          </a:p>
          <a:p>
            <a:pPr algn="just"/>
            <a:endParaRPr lang="en-GB" sz="2800" dirty="0">
              <a:latin typeface="SassoonCRInfant" panose="02010503020300020003" pitchFamily="2" charset="0"/>
            </a:endParaRPr>
          </a:p>
          <a:p>
            <a:pPr algn="just"/>
            <a:r>
              <a:rPr lang="en-GB" sz="2800" dirty="0">
                <a:latin typeface="SassoonCRInfant" panose="02010503020300020003" pitchFamily="2" charset="0"/>
              </a:rPr>
              <a:t>Move Momentum with Daisy on Friday</a:t>
            </a:r>
          </a:p>
        </p:txBody>
      </p:sp>
      <p:pic>
        <p:nvPicPr>
          <p:cNvPr id="8" name="Picture 7">
            <a:extLst>
              <a:ext uri="{FF2B5EF4-FFF2-40B4-BE49-F238E27FC236}">
                <a16:creationId xmlns:a16="http://schemas.microsoft.com/office/drawing/2014/main" id="{44C37E24-1071-4C40-979A-098F8EBEC5E8}"/>
              </a:ext>
            </a:extLst>
          </p:cNvPr>
          <p:cNvPicPr>
            <a:picLocks noChangeAspect="1"/>
          </p:cNvPicPr>
          <p:nvPr/>
        </p:nvPicPr>
        <p:blipFill rotWithShape="1">
          <a:blip r:embed="rId3"/>
          <a:srcRect l="14657" t="7768" r="15053" b="42932"/>
          <a:stretch/>
        </p:blipFill>
        <p:spPr>
          <a:xfrm>
            <a:off x="9753599" y="4430110"/>
            <a:ext cx="2026025" cy="818422"/>
          </a:xfrm>
          <a:prstGeom prst="rect">
            <a:avLst/>
          </a:prstGeom>
        </p:spPr>
      </p:pic>
      <p:pic>
        <p:nvPicPr>
          <p:cNvPr id="9" name="Picture 6">
            <a:extLst>
              <a:ext uri="{FF2B5EF4-FFF2-40B4-BE49-F238E27FC236}">
                <a16:creationId xmlns:a16="http://schemas.microsoft.com/office/drawing/2014/main" id="{AED24C7E-3A86-49ED-9264-ACEF2E3A0F5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11975" y="5248532"/>
            <a:ext cx="2181225" cy="571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79059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2347</TotalTime>
  <Words>845</Words>
  <Application>Microsoft Office PowerPoint</Application>
  <PresentationFormat>Widescreen</PresentationFormat>
  <Paragraphs>43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SassoonCRInfant</vt:lpstr>
      <vt:lpstr>Office Theme</vt:lpstr>
      <vt:lpstr>The Lion, the witch and the wardrobe </vt:lpstr>
      <vt:lpstr>Literacy </vt:lpstr>
      <vt:lpstr>Maths </vt:lpstr>
      <vt:lpstr>Phonics</vt:lpstr>
      <vt:lpstr>Science</vt:lpstr>
      <vt:lpstr>DT</vt:lpstr>
      <vt:lpstr>History</vt:lpstr>
      <vt:lpstr>RE</vt:lpstr>
      <vt:lpstr>PSHE</vt:lpstr>
      <vt:lpstr>PE</vt:lpstr>
      <vt:lpstr>Enrichment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Lion, the witch and the wardrobe</dc:title>
  <dc:creator>amelia black</dc:creator>
  <cp:lastModifiedBy>amelia black</cp:lastModifiedBy>
  <cp:revision>13</cp:revision>
  <dcterms:created xsi:type="dcterms:W3CDTF">2026-01-13T16:42:23Z</dcterms:created>
  <dcterms:modified xsi:type="dcterms:W3CDTF">2026-01-15T07:49:41Z</dcterms:modified>
</cp:coreProperties>
</file>