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1" r:id="rId4"/>
    <p:sldId id="262" r:id="rId5"/>
    <p:sldId id="258" r:id="rId6"/>
    <p:sldId id="259" r:id="rId7"/>
    <p:sldId id="260"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02" autoAdjust="0"/>
    <p:restoredTop sz="94660"/>
  </p:normalViewPr>
  <p:slideViewPr>
    <p:cSldViewPr snapToGrid="0">
      <p:cViewPr varScale="1">
        <p:scale>
          <a:sx n="86" d="100"/>
          <a:sy n="86" d="100"/>
        </p:scale>
        <p:origin x="60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553034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244172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20683616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A2C957-510D-4684-B89B-60D4311F776E}"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2154336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A2C957-510D-4684-B89B-60D4311F776E}" type="datetimeFigureOut">
              <a:rPr lang="en-GB" smtClean="0"/>
              <a:t>10/02/2025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584625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A2C957-510D-4684-B89B-60D4311F776E}" type="datetimeFigureOut">
              <a:rPr lang="en-GB" smtClean="0"/>
              <a:t>10/02/2025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2938557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A2C957-510D-4684-B89B-60D4311F776E}" type="datetimeFigureOut">
              <a:rPr lang="en-GB" smtClean="0"/>
              <a:t>10/02/2025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2599149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A2C957-510D-4684-B89B-60D4311F776E}"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002251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A2C957-510D-4684-B89B-60D4311F776E}"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815680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43121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A2C957-510D-4684-B89B-60D4311F776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6A033-DF62-482E-9471-D4AA78F037A3}" type="slidenum">
              <a:rPr lang="en-GB" smtClean="0"/>
              <a:t>‹#›</a:t>
            </a:fld>
            <a:endParaRPr lang="en-GB"/>
          </a:p>
        </p:txBody>
      </p:sp>
    </p:spTree>
    <p:extLst>
      <p:ext uri="{BB962C8B-B14F-4D97-AF65-F5344CB8AC3E}">
        <p14:creationId xmlns:p14="http://schemas.microsoft.com/office/powerpoint/2010/main" val="1748292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A2C957-510D-4684-B89B-60D4311F776E}" type="datetimeFigureOut">
              <a:rPr lang="en-GB" smtClean="0"/>
              <a:t>10/02/2025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46A033-DF62-482E-9471-D4AA78F037A3}" type="slidenum">
              <a:rPr lang="en-GB" smtClean="0"/>
              <a:t>‹#›</a:t>
            </a:fld>
            <a:endParaRPr lang="en-GB"/>
          </a:p>
        </p:txBody>
      </p:sp>
    </p:spTree>
    <p:extLst>
      <p:ext uri="{BB962C8B-B14F-4D97-AF65-F5344CB8AC3E}">
        <p14:creationId xmlns:p14="http://schemas.microsoft.com/office/powerpoint/2010/main" val="371242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19378D-D085-4C41-B6D9-A3FF9FBAD1E5}"/>
              </a:ext>
            </a:extLst>
          </p:cNvPr>
          <p:cNvSpPr txBox="1"/>
          <p:nvPr/>
        </p:nvSpPr>
        <p:spPr>
          <a:xfrm>
            <a:off x="1321117" y="2274838"/>
            <a:ext cx="9549766" cy="2308324"/>
          </a:xfrm>
          <a:prstGeom prst="rect">
            <a:avLst/>
          </a:prstGeom>
          <a:solidFill>
            <a:schemeClr val="bg1"/>
          </a:solidFill>
        </p:spPr>
        <p:txBody>
          <a:bodyPr wrap="square" rtlCol="0">
            <a:spAutoFit/>
          </a:bodyPr>
          <a:lstStyle/>
          <a:p>
            <a:pPr algn="ctr"/>
            <a:r>
              <a:rPr lang="en-GB" sz="3600" dirty="0">
                <a:latin typeface="SassoonCRInfant" panose="02010503020300020003" pitchFamily="2" charset="0"/>
              </a:rPr>
              <a:t>This Half Term, our topic is based around farms and our focus book is ‘The Little Red Hen’</a:t>
            </a:r>
          </a:p>
          <a:p>
            <a:pPr algn="ctr"/>
            <a:endParaRPr lang="en-GB" sz="3600" dirty="0">
              <a:latin typeface="SassoonCRInfant" panose="02010503020300020003" pitchFamily="2" charset="0"/>
            </a:endParaRPr>
          </a:p>
          <a:p>
            <a:pPr algn="ctr"/>
            <a:r>
              <a:rPr lang="en-GB" sz="3600" dirty="0">
                <a:latin typeface="SassoonCRInfant" panose="02010503020300020003" pitchFamily="2" charset="0"/>
              </a:rPr>
              <a:t>Spring 1</a:t>
            </a:r>
          </a:p>
        </p:txBody>
      </p:sp>
    </p:spTree>
    <p:extLst>
      <p:ext uri="{BB962C8B-B14F-4D97-AF65-F5344CB8AC3E}">
        <p14:creationId xmlns:p14="http://schemas.microsoft.com/office/powerpoint/2010/main" val="2880936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561A05-56DB-4CF1-9204-1BA24149D3C6}"/>
              </a:ext>
            </a:extLst>
          </p:cNvPr>
          <p:cNvSpPr txBox="1"/>
          <p:nvPr/>
        </p:nvSpPr>
        <p:spPr>
          <a:xfrm>
            <a:off x="785002" y="1316992"/>
            <a:ext cx="6038491" cy="3600986"/>
          </a:xfrm>
          <a:prstGeom prst="rect">
            <a:avLst/>
          </a:prstGeom>
          <a:solidFill>
            <a:schemeClr val="bg1"/>
          </a:solidFill>
        </p:spPr>
        <p:txBody>
          <a:bodyPr wrap="square" rtlCol="0">
            <a:spAutoFit/>
          </a:bodyPr>
          <a:lstStyle/>
          <a:p>
            <a:pPr algn="ctr"/>
            <a:r>
              <a:rPr lang="en-GB" sz="2400" u="sng" dirty="0">
                <a:latin typeface="SassoonCRInfant" panose="02010503020300020003" pitchFamily="2" charset="0"/>
              </a:rPr>
              <a:t>Literacy</a:t>
            </a:r>
          </a:p>
          <a:p>
            <a:pPr algn="ctr"/>
            <a:endParaRPr lang="en-GB" sz="2400" u="sng" dirty="0">
              <a:latin typeface="SassoonCRInfant" panose="02010503020300020003" pitchFamily="2" charset="0"/>
            </a:endParaRPr>
          </a:p>
          <a:p>
            <a:pPr algn="just"/>
            <a:r>
              <a:rPr lang="en-GB" dirty="0">
                <a:latin typeface="SassoonCRInfant" panose="02010503020300020003" pitchFamily="2" charset="0"/>
              </a:rPr>
              <a:t>In literacy, we will be reading the classic story of ‘The Little Red Hen’. We will identify what characters are in the story as well as where it is set. We will also work on sequencing what happens in the story to help us to retell it. </a:t>
            </a:r>
            <a:r>
              <a:rPr lang="en-GB" u="sng" dirty="0">
                <a:latin typeface="SassoonCRInfant" panose="02010503020300020003" pitchFamily="2" charset="0"/>
              </a:rPr>
              <a:t> </a:t>
            </a:r>
          </a:p>
          <a:p>
            <a:pPr algn="just"/>
            <a:endParaRPr lang="en-GB" u="sng" dirty="0">
              <a:latin typeface="SassoonCRInfant" panose="02010503020300020003" pitchFamily="2" charset="0"/>
            </a:endParaRPr>
          </a:p>
          <a:p>
            <a:pPr algn="just"/>
            <a:r>
              <a:rPr lang="en-GB" dirty="0">
                <a:latin typeface="SassoonCRInfant" panose="02010503020300020003" pitchFamily="2" charset="0"/>
              </a:rPr>
              <a:t>Some of us will also have a go at ordering relevant and familiar words given to them to make a simple sentence. Whilst others will have a go at composing their own simple sentences to retell parts of the story.</a:t>
            </a:r>
          </a:p>
          <a:p>
            <a:pPr algn="just"/>
            <a:endParaRPr lang="en-GB" dirty="0">
              <a:latin typeface="SassoonCRInfant" panose="02010503020300020003" pitchFamily="2" charset="0"/>
            </a:endParaRPr>
          </a:p>
        </p:txBody>
      </p:sp>
      <p:pic>
        <p:nvPicPr>
          <p:cNvPr id="3" name="Picture 2" descr="Little red hen asked for help to the rat, the cat and the dog">
            <a:extLst>
              <a:ext uri="{FF2B5EF4-FFF2-40B4-BE49-F238E27FC236}">
                <a16:creationId xmlns:a16="http://schemas.microsoft.com/office/drawing/2014/main" id="{6EDBDF15-1D2D-F587-7B6B-FF6F4EA284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7921" y="344608"/>
            <a:ext cx="4124325" cy="27527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ittle red hen plant the wheat all alone">
            <a:extLst>
              <a:ext uri="{FF2B5EF4-FFF2-40B4-BE49-F238E27FC236}">
                <a16:creationId xmlns:a16="http://schemas.microsoft.com/office/drawing/2014/main" id="{663C2014-C9E1-C50F-C5BD-296EEA3213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920" y="3303468"/>
            <a:ext cx="4124325"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649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F5779C-9C8A-46AE-BFD6-EB3E046AAA97}"/>
              </a:ext>
            </a:extLst>
          </p:cNvPr>
          <p:cNvSpPr txBox="1"/>
          <p:nvPr/>
        </p:nvSpPr>
        <p:spPr>
          <a:xfrm>
            <a:off x="2738553" y="380186"/>
            <a:ext cx="7234106" cy="4062651"/>
          </a:xfrm>
          <a:prstGeom prst="rect">
            <a:avLst/>
          </a:prstGeom>
          <a:solidFill>
            <a:schemeClr val="bg1"/>
          </a:solidFill>
        </p:spPr>
        <p:txBody>
          <a:bodyPr wrap="square" rtlCol="0">
            <a:spAutoFit/>
          </a:bodyPr>
          <a:lstStyle/>
          <a:p>
            <a:pPr algn="ctr"/>
            <a:r>
              <a:rPr lang="en-GB" sz="2400" u="sng" dirty="0">
                <a:latin typeface="SassoonCRInfant" panose="02010503020300020003" pitchFamily="2" charset="0"/>
              </a:rPr>
              <a:t>Maths</a:t>
            </a:r>
            <a:endParaRPr lang="en-GB" u="sng" dirty="0">
              <a:latin typeface="SassoonCRInfant" panose="02010503020300020003" pitchFamily="2" charset="0"/>
            </a:endParaRPr>
          </a:p>
          <a:p>
            <a:pPr algn="just"/>
            <a:r>
              <a:rPr lang="en-GB" dirty="0">
                <a:latin typeface="SassoonCRInfant" panose="02010503020300020003" pitchFamily="2" charset="0"/>
              </a:rPr>
              <a:t>In maths, we will be working on identifying 1 more/1 less than a given number of objects or pictorials. Some of us may also have a go at identifying 2-3 more/less. Children will work on representing this increase or decrease by adding or removing an object/picture. Children will be working within a range of numbers appropriate to them.</a:t>
            </a:r>
          </a:p>
          <a:p>
            <a:pPr algn="just"/>
            <a:endParaRPr lang="en-GB" dirty="0">
              <a:latin typeface="SassoonCRInfant" panose="02010503020300020003" pitchFamily="2" charset="0"/>
            </a:endParaRPr>
          </a:p>
          <a:p>
            <a:pPr algn="just"/>
            <a:r>
              <a:rPr lang="en-GB" dirty="0">
                <a:latin typeface="SassoonCRInfant" panose="02010503020300020003" pitchFamily="2" charset="0"/>
              </a:rPr>
              <a:t>We will also be working on using the language of ‘more, less, equal’ when comparing amounts. Some children will be introduced to number lines to support them to count on in order to identify how many more objects/pictorials there are compared to another set. </a:t>
            </a:r>
          </a:p>
          <a:p>
            <a:pPr algn="just"/>
            <a:endParaRPr lang="en-GB" dirty="0">
              <a:latin typeface="SassoonCRInfant" panose="02010503020300020003" pitchFamily="2" charset="0"/>
            </a:endParaRPr>
          </a:p>
          <a:p>
            <a:pPr algn="just"/>
            <a:r>
              <a:rPr lang="en-GB" dirty="0">
                <a:latin typeface="SassoonCRInfant" panose="02010503020300020003" pitchFamily="2" charset="0"/>
              </a:rPr>
              <a:t>Children will continue their work with number lines to begin identifying a missing number in a sequence.</a:t>
            </a:r>
          </a:p>
        </p:txBody>
      </p:sp>
      <p:pic>
        <p:nvPicPr>
          <p:cNvPr id="3074" name="Picture 2" descr="Number Line 1 To 10 Images">
            <a:extLst>
              <a:ext uri="{FF2B5EF4-FFF2-40B4-BE49-F238E27FC236}">
                <a16:creationId xmlns:a16="http://schemas.microsoft.com/office/drawing/2014/main" id="{4F0222BB-1F68-EE11-DE27-269E86DAEC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5" t="25848" r="1580" b="48432"/>
          <a:stretch/>
        </p:blipFill>
        <p:spPr bwMode="auto">
          <a:xfrm>
            <a:off x="754807" y="4826792"/>
            <a:ext cx="6096000" cy="62694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20 At-Home Learning Activities for Toddlers - Educational Activities ...">
            <a:extLst>
              <a:ext uri="{FF2B5EF4-FFF2-40B4-BE49-F238E27FC236}">
                <a16:creationId xmlns:a16="http://schemas.microsoft.com/office/drawing/2014/main" id="{0E580141-0AC4-6F46-68A6-2C1913746E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516" b="32578"/>
          <a:stretch/>
        </p:blipFill>
        <p:spPr bwMode="auto">
          <a:xfrm rot="467212">
            <a:off x="64539" y="1987441"/>
            <a:ext cx="2500518" cy="112287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One More One Less Activities - Fantastic Fun &amp; Learning">
            <a:extLst>
              <a:ext uri="{FF2B5EF4-FFF2-40B4-BE49-F238E27FC236}">
                <a16:creationId xmlns:a16="http://schemas.microsoft.com/office/drawing/2014/main" id="{5AEEE2E2-1FEF-CD80-57C4-391B98C53B0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975" t="46202" r="15383" b="22220"/>
          <a:stretch/>
        </p:blipFill>
        <p:spPr bwMode="auto">
          <a:xfrm rot="20336027">
            <a:off x="8786688" y="4431089"/>
            <a:ext cx="3131069" cy="141834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Missing Numbers | Kindergarten math, Preschool math worksheets ...">
            <a:extLst>
              <a:ext uri="{FF2B5EF4-FFF2-40B4-BE49-F238E27FC236}">
                <a16:creationId xmlns:a16="http://schemas.microsoft.com/office/drawing/2014/main" id="{CA2F9BD4-90C5-DE99-3184-7ACA633D2B0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8117" t="23059" r="6456" b="67799"/>
          <a:stretch/>
        </p:blipFill>
        <p:spPr bwMode="auto">
          <a:xfrm rot="192277">
            <a:off x="10097742" y="1471611"/>
            <a:ext cx="1785668" cy="626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6266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A7AC5F-417B-4A9C-A1BA-D7DAD2ADF619}"/>
              </a:ext>
            </a:extLst>
          </p:cNvPr>
          <p:cNvSpPr txBox="1"/>
          <p:nvPr/>
        </p:nvSpPr>
        <p:spPr>
          <a:xfrm>
            <a:off x="532688" y="179462"/>
            <a:ext cx="5563312" cy="6186309"/>
          </a:xfrm>
          <a:prstGeom prst="rect">
            <a:avLst/>
          </a:prstGeom>
          <a:solidFill>
            <a:schemeClr val="bg1"/>
          </a:solidFill>
        </p:spPr>
        <p:txBody>
          <a:bodyPr wrap="square" rtlCol="0">
            <a:spAutoFit/>
          </a:bodyPr>
          <a:lstStyle/>
          <a:p>
            <a:pPr algn="ctr"/>
            <a:r>
              <a:rPr lang="en-GB" sz="2400" u="sng" dirty="0">
                <a:latin typeface="SassoonCRInfant" panose="02010503020300020003" pitchFamily="2" charset="0"/>
              </a:rPr>
              <a:t>Phonics</a:t>
            </a:r>
          </a:p>
          <a:p>
            <a:endParaRPr lang="en-GB" dirty="0">
              <a:latin typeface="SassoonCRInfant" panose="02010503020300020003" pitchFamily="2" charset="0"/>
            </a:endParaRPr>
          </a:p>
          <a:p>
            <a:pPr algn="just"/>
            <a:r>
              <a:rPr lang="en-GB" dirty="0">
                <a:latin typeface="SassoonCRInfant" panose="02010503020300020003" pitchFamily="2" charset="0"/>
              </a:rPr>
              <a:t>Children work in small groups or 1:1 with an adult in phonics 4 times a week. </a:t>
            </a:r>
          </a:p>
          <a:p>
            <a:pPr algn="just"/>
            <a:endParaRPr lang="en-GB" dirty="0">
              <a:latin typeface="SassoonCRInfant" panose="02010503020300020003" pitchFamily="2" charset="0"/>
            </a:endParaRPr>
          </a:p>
          <a:p>
            <a:pPr algn="just"/>
            <a:r>
              <a:rPr lang="en-GB" dirty="0">
                <a:latin typeface="SassoonCRInfant" panose="02010503020300020003" pitchFamily="2" charset="0"/>
              </a:rPr>
              <a:t>Over the next few weeks children will be working on building their recognition of different letter sounds, practising blending to read and segmenting to spell words containing sounds they are familiar with. Each group will be working on a different sound according to where they are working at. Some children will be working on Phase 2 sounds whilst others will be working on Phase 3 sounds.</a:t>
            </a:r>
          </a:p>
          <a:p>
            <a:pPr algn="just"/>
            <a:endParaRPr lang="en-GB" dirty="0">
              <a:latin typeface="SassoonCRInfant" panose="02010503020300020003" pitchFamily="2" charset="0"/>
            </a:endParaRPr>
          </a:p>
          <a:p>
            <a:pPr algn="ctr"/>
            <a:r>
              <a:rPr lang="en-GB" sz="2400" u="sng" dirty="0">
                <a:latin typeface="SassoonCRInfant" panose="02010503020300020003" pitchFamily="2" charset="0"/>
              </a:rPr>
              <a:t>Reading</a:t>
            </a:r>
          </a:p>
          <a:p>
            <a:pPr algn="ctr"/>
            <a:endParaRPr lang="en-GB" sz="2400" dirty="0">
              <a:latin typeface="SassoonCRInfant" panose="02010503020300020003" pitchFamily="2" charset="0"/>
            </a:endParaRPr>
          </a:p>
          <a:p>
            <a:pPr algn="just"/>
            <a:r>
              <a:rPr lang="en-GB" dirty="0">
                <a:latin typeface="SassoonCRInfant" panose="02010503020300020003" pitchFamily="2" charset="0"/>
              </a:rPr>
              <a:t>Children also read 4 times a week in a small group or 1:1 with an adult. Some children will be working on reading decodable books whilst others will be listening to an adult reading to them. Through activities and questioning, children will also work on building comprehension skills.</a:t>
            </a:r>
            <a:endParaRPr lang="en-GB" dirty="0"/>
          </a:p>
          <a:p>
            <a:endParaRPr lang="en-GB" dirty="0">
              <a:solidFill>
                <a:schemeClr val="bg1"/>
              </a:solidFill>
            </a:endParaRPr>
          </a:p>
        </p:txBody>
      </p:sp>
      <p:pic>
        <p:nvPicPr>
          <p:cNvPr id="4" name="Picture 3">
            <a:extLst>
              <a:ext uri="{FF2B5EF4-FFF2-40B4-BE49-F238E27FC236}">
                <a16:creationId xmlns:a16="http://schemas.microsoft.com/office/drawing/2014/main" id="{9EECAAC1-548F-40F9-AC98-A6B53DD79D12}"/>
              </a:ext>
            </a:extLst>
          </p:cNvPr>
          <p:cNvPicPr>
            <a:picLocks noChangeAspect="1"/>
          </p:cNvPicPr>
          <p:nvPr/>
        </p:nvPicPr>
        <p:blipFill>
          <a:blip r:embed="rId2"/>
          <a:stretch>
            <a:fillRect/>
          </a:stretch>
        </p:blipFill>
        <p:spPr>
          <a:xfrm>
            <a:off x="6867046" y="290557"/>
            <a:ext cx="4632343" cy="2846462"/>
          </a:xfrm>
          <a:prstGeom prst="rect">
            <a:avLst/>
          </a:prstGeom>
        </p:spPr>
      </p:pic>
      <p:pic>
        <p:nvPicPr>
          <p:cNvPr id="6" name="Picture 5">
            <a:extLst>
              <a:ext uri="{FF2B5EF4-FFF2-40B4-BE49-F238E27FC236}">
                <a16:creationId xmlns:a16="http://schemas.microsoft.com/office/drawing/2014/main" id="{48D5C1C5-2E3B-427A-9C44-60D52F5CE1D8}"/>
              </a:ext>
            </a:extLst>
          </p:cNvPr>
          <p:cNvPicPr>
            <a:picLocks noChangeAspect="1"/>
          </p:cNvPicPr>
          <p:nvPr/>
        </p:nvPicPr>
        <p:blipFill>
          <a:blip r:embed="rId3"/>
          <a:stretch>
            <a:fillRect/>
          </a:stretch>
        </p:blipFill>
        <p:spPr>
          <a:xfrm>
            <a:off x="6876613" y="3190368"/>
            <a:ext cx="4632343" cy="3324473"/>
          </a:xfrm>
          <a:prstGeom prst="rect">
            <a:avLst/>
          </a:prstGeom>
        </p:spPr>
      </p:pic>
      <p:sp>
        <p:nvSpPr>
          <p:cNvPr id="7" name="Rectangle 6">
            <a:extLst>
              <a:ext uri="{FF2B5EF4-FFF2-40B4-BE49-F238E27FC236}">
                <a16:creationId xmlns:a16="http://schemas.microsoft.com/office/drawing/2014/main" id="{84CC3206-43CA-4EED-AA3F-BDA19EC78681}"/>
              </a:ext>
            </a:extLst>
          </p:cNvPr>
          <p:cNvSpPr/>
          <p:nvPr/>
        </p:nvSpPr>
        <p:spPr>
          <a:xfrm>
            <a:off x="8785077" y="6255521"/>
            <a:ext cx="999858" cy="259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5323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2A698F-762B-8653-29FF-A35C08FD906D}"/>
              </a:ext>
            </a:extLst>
          </p:cNvPr>
          <p:cNvSpPr txBox="1"/>
          <p:nvPr/>
        </p:nvSpPr>
        <p:spPr>
          <a:xfrm>
            <a:off x="443272" y="3429000"/>
            <a:ext cx="5299045" cy="2769989"/>
          </a:xfrm>
          <a:prstGeom prst="rect">
            <a:avLst/>
          </a:prstGeom>
          <a:solidFill>
            <a:schemeClr val="bg1"/>
          </a:solidFill>
        </p:spPr>
        <p:txBody>
          <a:bodyPr wrap="square" rtlCol="0">
            <a:spAutoFit/>
          </a:bodyPr>
          <a:lstStyle/>
          <a:p>
            <a:pPr algn="ctr"/>
            <a:r>
              <a:rPr lang="en-GB" sz="2800" u="sng" dirty="0">
                <a:latin typeface="SassoonCRInfant" panose="02010503020300020003" pitchFamily="2" charset="0"/>
              </a:rPr>
              <a:t>DT</a:t>
            </a:r>
          </a:p>
          <a:p>
            <a:pPr algn="ctr"/>
            <a:endParaRPr lang="en-GB" sz="2800" u="sng" dirty="0">
              <a:latin typeface="SassoonCRInfant" panose="02010503020300020003" pitchFamily="2" charset="0"/>
            </a:endParaRPr>
          </a:p>
          <a:p>
            <a:pPr algn="just"/>
            <a:r>
              <a:rPr lang="en-GB" dirty="0">
                <a:latin typeface="SassoonCRInfant" panose="02010503020300020003" pitchFamily="2" charset="0"/>
              </a:rPr>
              <a:t>Inspired by ‘The Little Red Hen’, we will be following a recipe to make bread rolls. As part of this, we will also consider food hygiene by making sure we wash our hands before touching any of the ingredients as well as cleaning the surfaces that we are working on. </a:t>
            </a:r>
          </a:p>
          <a:p>
            <a:endParaRPr lang="en-GB" sz="2800" dirty="0"/>
          </a:p>
        </p:txBody>
      </p:sp>
      <p:sp>
        <p:nvSpPr>
          <p:cNvPr id="5" name="TextBox 4">
            <a:extLst>
              <a:ext uri="{FF2B5EF4-FFF2-40B4-BE49-F238E27FC236}">
                <a16:creationId xmlns:a16="http://schemas.microsoft.com/office/drawing/2014/main" id="{89649B3B-1302-D8F7-5B43-D50153A89443}"/>
              </a:ext>
            </a:extLst>
          </p:cNvPr>
          <p:cNvSpPr txBox="1"/>
          <p:nvPr/>
        </p:nvSpPr>
        <p:spPr>
          <a:xfrm>
            <a:off x="6340414" y="207420"/>
            <a:ext cx="5566913" cy="3016210"/>
          </a:xfrm>
          <a:prstGeom prst="rect">
            <a:avLst/>
          </a:prstGeom>
          <a:solidFill>
            <a:schemeClr val="bg1"/>
          </a:solidFill>
        </p:spPr>
        <p:txBody>
          <a:bodyPr wrap="square">
            <a:spAutoFit/>
          </a:bodyPr>
          <a:lstStyle/>
          <a:p>
            <a:pPr algn="ctr" fontAlgn="base"/>
            <a:r>
              <a:rPr lang="en-GB" sz="2800" u="sng" dirty="0"/>
              <a:t>Art</a:t>
            </a:r>
          </a:p>
          <a:p>
            <a:pPr algn="just" rtl="0" fontAlgn="base"/>
            <a:endParaRPr lang="en-US" b="0" i="0" dirty="0">
              <a:solidFill>
                <a:srgbClr val="000000"/>
              </a:solidFill>
              <a:effectLst/>
            </a:endParaRPr>
          </a:p>
          <a:p>
            <a:pPr algn="just" rtl="0" fontAlgn="base"/>
            <a:r>
              <a:rPr lang="en-US" b="0" i="0" dirty="0">
                <a:solidFill>
                  <a:srgbClr val="000000"/>
                </a:solidFill>
                <a:effectLst/>
              </a:rPr>
              <a:t>In Art, we will be exploring the work of Wassily Kandinsky, in particular 'squares with concentric circles’. </a:t>
            </a:r>
          </a:p>
          <a:p>
            <a:pPr algn="just" rtl="0" fontAlgn="base"/>
            <a:endParaRPr lang="en-US" dirty="0">
              <a:solidFill>
                <a:srgbClr val="000000"/>
              </a:solidFill>
            </a:endParaRPr>
          </a:p>
          <a:p>
            <a:pPr algn="just" rtl="0" fontAlgn="base"/>
            <a:r>
              <a:rPr lang="en-US" b="0" i="0" dirty="0">
                <a:solidFill>
                  <a:srgbClr val="000000"/>
                </a:solidFill>
                <a:effectLst/>
              </a:rPr>
              <a:t>As part of this, we will explore primary and secondary </a:t>
            </a:r>
            <a:r>
              <a:rPr lang="en-US" b="0" i="0" dirty="0" err="1">
                <a:solidFill>
                  <a:srgbClr val="000000"/>
                </a:solidFill>
                <a:effectLst/>
              </a:rPr>
              <a:t>colours</a:t>
            </a:r>
            <a:r>
              <a:rPr lang="en-US" b="0" i="0" dirty="0">
                <a:solidFill>
                  <a:srgbClr val="000000"/>
                </a:solidFill>
                <a:effectLst/>
              </a:rPr>
              <a:t>, as well as experimenting with </a:t>
            </a:r>
            <a:r>
              <a:rPr lang="en-US" dirty="0">
                <a:solidFill>
                  <a:srgbClr val="000000"/>
                </a:solidFill>
              </a:rPr>
              <a:t>creating different shades of the same </a:t>
            </a:r>
            <a:r>
              <a:rPr lang="en-US" dirty="0" err="1">
                <a:solidFill>
                  <a:srgbClr val="000000"/>
                </a:solidFill>
              </a:rPr>
              <a:t>colour</a:t>
            </a:r>
            <a:r>
              <a:rPr lang="en-US" dirty="0">
                <a:solidFill>
                  <a:srgbClr val="000000"/>
                </a:solidFill>
              </a:rPr>
              <a:t>. Then, children will have </a:t>
            </a:r>
            <a:r>
              <a:rPr lang="en-US" b="0" i="0" dirty="0">
                <a:solidFill>
                  <a:srgbClr val="000000"/>
                </a:solidFill>
                <a:effectLst/>
              </a:rPr>
              <a:t>a go at creating their own versions of this piece of art work</a:t>
            </a:r>
            <a:r>
              <a:rPr lang="en-US" b="0" i="0" dirty="0">
                <a:solidFill>
                  <a:srgbClr val="000000"/>
                </a:solidFill>
                <a:effectLst/>
                <a:latin typeface="Segoe UI" panose="020B0502040204020203" pitchFamily="34" charset="0"/>
              </a:rPr>
              <a:t>. </a:t>
            </a:r>
            <a:br>
              <a:rPr lang="en-US" dirty="0"/>
            </a:br>
            <a:endParaRPr lang="en-GB" dirty="0"/>
          </a:p>
        </p:txBody>
      </p:sp>
      <p:pic>
        <p:nvPicPr>
          <p:cNvPr id="4098" name="Picture 2" descr="Image result for squares with concentric circles ks1">
            <a:extLst>
              <a:ext uri="{FF2B5EF4-FFF2-40B4-BE49-F238E27FC236}">
                <a16:creationId xmlns:a16="http://schemas.microsoft.com/office/drawing/2014/main" id="{09ABE13E-44A4-46CB-9F59-CB2FE2DAD8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0758" y="3560564"/>
            <a:ext cx="3552825" cy="26384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Free Stock Photo 8480 Fresh crusty cob rolls | freeimageslive">
            <a:extLst>
              <a:ext uri="{FF2B5EF4-FFF2-40B4-BE49-F238E27FC236}">
                <a16:creationId xmlns:a16="http://schemas.microsoft.com/office/drawing/2014/main" id="{976EB2C5-1CB9-F3F2-94E6-73CCFCF44F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325" y="668019"/>
            <a:ext cx="3148821" cy="2095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52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2A99DF-05A7-478C-9456-2D67C95ADFA2}"/>
              </a:ext>
            </a:extLst>
          </p:cNvPr>
          <p:cNvSpPr txBox="1"/>
          <p:nvPr/>
        </p:nvSpPr>
        <p:spPr>
          <a:xfrm>
            <a:off x="377872" y="216254"/>
            <a:ext cx="5234730" cy="3570208"/>
          </a:xfrm>
          <a:prstGeom prst="rect">
            <a:avLst/>
          </a:prstGeom>
          <a:solidFill>
            <a:schemeClr val="bg1"/>
          </a:solidFill>
        </p:spPr>
        <p:txBody>
          <a:bodyPr wrap="square" rtlCol="0">
            <a:spAutoFit/>
          </a:bodyPr>
          <a:lstStyle/>
          <a:p>
            <a:pPr algn="ctr"/>
            <a:r>
              <a:rPr lang="en-GB" sz="2800" u="sng" dirty="0">
                <a:latin typeface="SassoonCRInfant" panose="02010503020300020003" pitchFamily="2" charset="0"/>
              </a:rPr>
              <a:t>RE</a:t>
            </a:r>
          </a:p>
          <a:p>
            <a:pPr algn="just"/>
            <a:endParaRPr lang="en-GB" dirty="0">
              <a:solidFill>
                <a:schemeClr val="bg1"/>
              </a:solidFill>
            </a:endParaRPr>
          </a:p>
          <a:p>
            <a:pPr algn="just"/>
            <a:r>
              <a:rPr lang="en-GB" dirty="0"/>
              <a:t>In RE, we will be learning about Islam with a focus on story telling. Many stories have morals to them that encourage us to consider our thoughts and actions. We will read the stories ‘The Prophet and the Ants’ and ‘The Crying Camel’, both of which tell of the importance of insects and animals and the need to care for them. As part of this, we will explore ways that we can look after these creatures including making bird seed balls and gathering materials to create a bug hotel!</a:t>
            </a:r>
          </a:p>
        </p:txBody>
      </p:sp>
      <p:sp>
        <p:nvSpPr>
          <p:cNvPr id="6" name="TextBox 5">
            <a:extLst>
              <a:ext uri="{FF2B5EF4-FFF2-40B4-BE49-F238E27FC236}">
                <a16:creationId xmlns:a16="http://schemas.microsoft.com/office/drawing/2014/main" id="{9876FD7E-D82C-4F41-831E-6221600EC7B9}"/>
              </a:ext>
            </a:extLst>
          </p:cNvPr>
          <p:cNvSpPr txBox="1"/>
          <p:nvPr/>
        </p:nvSpPr>
        <p:spPr>
          <a:xfrm>
            <a:off x="6294408" y="2993310"/>
            <a:ext cx="5318755" cy="3385542"/>
          </a:xfrm>
          <a:prstGeom prst="rect">
            <a:avLst/>
          </a:prstGeom>
          <a:solidFill>
            <a:schemeClr val="bg1"/>
          </a:solidFill>
        </p:spPr>
        <p:txBody>
          <a:bodyPr wrap="square" rtlCol="0">
            <a:spAutoFit/>
          </a:bodyPr>
          <a:lstStyle/>
          <a:p>
            <a:pPr algn="ctr"/>
            <a:r>
              <a:rPr lang="en-GB" sz="2800" u="sng" dirty="0">
                <a:latin typeface="SassoonCRInfant" panose="02010503020300020003" pitchFamily="2" charset="0"/>
              </a:rPr>
              <a:t>PSHE</a:t>
            </a:r>
          </a:p>
          <a:p>
            <a:endParaRPr lang="en-GB" dirty="0">
              <a:latin typeface="SassoonCRInfant" panose="02010503020300020003" pitchFamily="2" charset="0"/>
            </a:endParaRPr>
          </a:p>
          <a:p>
            <a:pPr algn="just"/>
            <a:r>
              <a:rPr lang="en-GB" dirty="0">
                <a:latin typeface="SassoonCRInfant" panose="02010503020300020003" pitchFamily="2" charset="0"/>
              </a:rPr>
              <a:t>In PSHE, we will be learning about different ways we can look after our environment.</a:t>
            </a:r>
          </a:p>
          <a:p>
            <a:pPr algn="just"/>
            <a:endParaRPr lang="en-GB" dirty="0">
              <a:latin typeface="SassoonCRInfant" panose="02010503020300020003" pitchFamily="2" charset="0"/>
            </a:endParaRPr>
          </a:p>
          <a:p>
            <a:pPr algn="just"/>
            <a:r>
              <a:rPr lang="en-GB" dirty="0">
                <a:latin typeface="SassoonCRInfant" panose="02010503020300020003" pitchFamily="2" charset="0"/>
              </a:rPr>
              <a:t>As part of this we will explore…</a:t>
            </a:r>
          </a:p>
          <a:p>
            <a:pPr algn="just"/>
            <a:endParaRPr lang="en-GB" dirty="0">
              <a:latin typeface="SassoonCRInfant" panose="02010503020300020003" pitchFamily="2" charset="0"/>
            </a:endParaRPr>
          </a:p>
          <a:p>
            <a:pPr marL="342900" indent="-342900" algn="just">
              <a:buFont typeface="Arial" panose="020B0604020202020204" pitchFamily="34" charset="0"/>
              <a:buChar char="•"/>
            </a:pPr>
            <a:r>
              <a:rPr lang="en-GB" dirty="0">
                <a:latin typeface="SassoonCRInfant" panose="02010503020300020003" pitchFamily="2" charset="0"/>
              </a:rPr>
              <a:t>Why we shouldn’t litter</a:t>
            </a:r>
          </a:p>
          <a:p>
            <a:pPr marL="342900" indent="-342900" algn="just">
              <a:buFont typeface="Arial" panose="020B0604020202020204" pitchFamily="34" charset="0"/>
              <a:buChar char="•"/>
            </a:pPr>
            <a:r>
              <a:rPr lang="en-GB" dirty="0">
                <a:latin typeface="SassoonCRInfant" panose="02010503020300020003" pitchFamily="2" charset="0"/>
              </a:rPr>
              <a:t>What happens to the rubbish we recycle</a:t>
            </a:r>
          </a:p>
          <a:p>
            <a:pPr marL="342900" indent="-342900" algn="just">
              <a:buFont typeface="Arial" panose="020B0604020202020204" pitchFamily="34" charset="0"/>
              <a:buChar char="•"/>
            </a:pPr>
            <a:r>
              <a:rPr lang="en-GB" dirty="0">
                <a:latin typeface="SassoonCRInfant" panose="02010503020300020003" pitchFamily="2" charset="0"/>
              </a:rPr>
              <a:t>How we can turn food waste into something useful</a:t>
            </a:r>
          </a:p>
          <a:p>
            <a:pPr marL="342900" indent="-342900" algn="ctr">
              <a:buFont typeface="Arial" panose="020B0604020202020204" pitchFamily="34" charset="0"/>
              <a:buChar char="•"/>
            </a:pPr>
            <a:endParaRPr lang="en-GB" sz="2400" dirty="0">
              <a:latin typeface="SassoonCRInfant" panose="02010503020300020003" pitchFamily="2" charset="0"/>
            </a:endParaRPr>
          </a:p>
        </p:txBody>
      </p:sp>
      <p:pic>
        <p:nvPicPr>
          <p:cNvPr id="5122" name="Picture 2" descr="KS1 Religious Studies: The Islamic Story of The Prophet and the Ants ...">
            <a:extLst>
              <a:ext uri="{FF2B5EF4-FFF2-40B4-BE49-F238E27FC236}">
                <a16:creationId xmlns:a16="http://schemas.microsoft.com/office/drawing/2014/main" id="{76699650-21BF-78E6-50CB-BC65344324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8475" y="4166558"/>
            <a:ext cx="3174521" cy="178566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F6E34A8-F583-0EA1-211D-B3D647A56A66}"/>
              </a:ext>
            </a:extLst>
          </p:cNvPr>
          <p:cNvPicPr>
            <a:picLocks noChangeAspect="1"/>
          </p:cNvPicPr>
          <p:nvPr/>
        </p:nvPicPr>
        <p:blipFill>
          <a:blip r:embed="rId3"/>
          <a:stretch>
            <a:fillRect/>
          </a:stretch>
        </p:blipFill>
        <p:spPr>
          <a:xfrm>
            <a:off x="7085163" y="505027"/>
            <a:ext cx="3483634" cy="1959544"/>
          </a:xfrm>
          <a:prstGeom prst="rect">
            <a:avLst/>
          </a:prstGeom>
        </p:spPr>
      </p:pic>
    </p:spTree>
    <p:extLst>
      <p:ext uri="{BB962C8B-B14F-4D97-AF65-F5344CB8AC3E}">
        <p14:creationId xmlns:p14="http://schemas.microsoft.com/office/powerpoint/2010/main" val="3999887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B9A9D3-2C6D-4392-BD82-E4B06FA606F8}"/>
              </a:ext>
            </a:extLst>
          </p:cNvPr>
          <p:cNvSpPr txBox="1"/>
          <p:nvPr/>
        </p:nvSpPr>
        <p:spPr>
          <a:xfrm>
            <a:off x="434196" y="3333947"/>
            <a:ext cx="5414512" cy="3108543"/>
          </a:xfrm>
          <a:prstGeom prst="rect">
            <a:avLst/>
          </a:prstGeom>
          <a:solidFill>
            <a:schemeClr val="bg1"/>
          </a:solidFill>
        </p:spPr>
        <p:txBody>
          <a:bodyPr wrap="square" rtlCol="0">
            <a:spAutoFit/>
          </a:bodyPr>
          <a:lstStyle/>
          <a:p>
            <a:pPr algn="ctr"/>
            <a:r>
              <a:rPr lang="en-GB" sz="2800" u="sng" dirty="0">
                <a:latin typeface="SassoonCRInfant" panose="02010503020300020003" pitchFamily="2" charset="0"/>
              </a:rPr>
              <a:t>Computing</a:t>
            </a:r>
          </a:p>
          <a:p>
            <a:pPr algn="ctr"/>
            <a:endParaRPr lang="en-GB" sz="2400" u="sng" dirty="0">
              <a:latin typeface="SassoonCRInfant" panose="02010503020300020003" pitchFamily="2" charset="0"/>
            </a:endParaRPr>
          </a:p>
          <a:p>
            <a:pPr algn="just"/>
            <a:r>
              <a:rPr lang="en-GB" dirty="0">
                <a:latin typeface="SassoonCRInfant" panose="02010503020300020003" pitchFamily="2" charset="0"/>
              </a:rPr>
              <a:t>We will be continue our work on recognising, responding to and using directional language (verbally and/or through use of gesture/symbols) including left, right, forward, backward, up and down. We will have a go at using these directions to guide ourselves to the library before having a go at guiding a peer. Children will then have a go at putting together two instructions to control  programmable device. </a:t>
            </a:r>
            <a:endParaRPr lang="en-GB" u="sng" dirty="0">
              <a:latin typeface="SassoonCRInfant" panose="02010503020300020003" pitchFamily="2" charset="0"/>
            </a:endParaRPr>
          </a:p>
        </p:txBody>
      </p:sp>
      <p:sp>
        <p:nvSpPr>
          <p:cNvPr id="5" name="TextBox 4">
            <a:extLst>
              <a:ext uri="{FF2B5EF4-FFF2-40B4-BE49-F238E27FC236}">
                <a16:creationId xmlns:a16="http://schemas.microsoft.com/office/drawing/2014/main" id="{CECE8334-F3E9-4D41-B27C-4DC8B558E50D}"/>
              </a:ext>
            </a:extLst>
          </p:cNvPr>
          <p:cNvSpPr txBox="1"/>
          <p:nvPr/>
        </p:nvSpPr>
        <p:spPr>
          <a:xfrm>
            <a:off x="6176514" y="210015"/>
            <a:ext cx="5581290" cy="4678204"/>
          </a:xfrm>
          <a:prstGeom prst="rect">
            <a:avLst/>
          </a:prstGeom>
          <a:solidFill>
            <a:schemeClr val="bg1"/>
          </a:solidFill>
        </p:spPr>
        <p:txBody>
          <a:bodyPr wrap="square" rtlCol="0">
            <a:spAutoFit/>
          </a:bodyPr>
          <a:lstStyle/>
          <a:p>
            <a:pPr algn="ctr"/>
            <a:r>
              <a:rPr lang="en-GB" sz="2800" u="sng" dirty="0">
                <a:latin typeface="SassoonCRInfant" panose="02010503020300020003" pitchFamily="2" charset="0"/>
              </a:rPr>
              <a:t>PE and Physio</a:t>
            </a:r>
          </a:p>
          <a:p>
            <a:pPr algn="ctr"/>
            <a:endParaRPr lang="en-GB" dirty="0">
              <a:latin typeface="SassoonCRInfant" panose="02010503020300020003" pitchFamily="2" charset="0"/>
            </a:endParaRPr>
          </a:p>
          <a:p>
            <a:pPr algn="just"/>
            <a:r>
              <a:rPr lang="en-GB" dirty="0"/>
              <a:t>Children with physio programmes will be continuing to work on this 3 times a week. They have been doing a super job on these!</a:t>
            </a:r>
          </a:p>
          <a:p>
            <a:pPr algn="just"/>
            <a:endParaRPr lang="en-GB" dirty="0"/>
          </a:p>
          <a:p>
            <a:pPr algn="just" fontAlgn="base"/>
            <a:r>
              <a:rPr lang="en-GB" sz="1800" b="0" i="0" dirty="0">
                <a:solidFill>
                  <a:srgbClr val="000000"/>
                </a:solidFill>
                <a:effectLst/>
              </a:rPr>
              <a:t>In PE this half term, we will be doing dance. </a:t>
            </a:r>
            <a:r>
              <a:rPr lang="en-US" dirty="0">
                <a:solidFill>
                  <a:srgbClr val="000000"/>
                </a:solidFill>
              </a:rPr>
              <a:t>For this, we will be f</a:t>
            </a:r>
            <a:r>
              <a:rPr lang="en-US" sz="1800" b="0" i="0" dirty="0">
                <a:solidFill>
                  <a:srgbClr val="000000"/>
                </a:solidFill>
                <a:effectLst/>
              </a:rPr>
              <a:t>ocusing on imitating and creating movements to sequence together. We will also work on developing our spatial awareness when moving around the space as well as having a go at changing direction. </a:t>
            </a:r>
          </a:p>
          <a:p>
            <a:pPr algn="just" fontAlgn="base"/>
            <a:endParaRPr lang="en-US" dirty="0">
              <a:solidFill>
                <a:srgbClr val="000000"/>
              </a:solidFill>
            </a:endParaRPr>
          </a:p>
          <a:p>
            <a:pPr algn="just" fontAlgn="base"/>
            <a:r>
              <a:rPr lang="en-US" sz="1800" b="0" i="0" dirty="0">
                <a:solidFill>
                  <a:srgbClr val="000000"/>
                </a:solidFill>
                <a:effectLst/>
              </a:rPr>
              <a:t>We will be using pieces of music along with our movements to participate in a group dance to  tell an unlikely tale about a penguin and a polar bear becoming friends! </a:t>
            </a:r>
          </a:p>
        </p:txBody>
      </p:sp>
      <p:pic>
        <p:nvPicPr>
          <p:cNvPr id="6146" name="Picture 2" descr="Bee-Bot APK for Android Download">
            <a:extLst>
              <a:ext uri="{FF2B5EF4-FFF2-40B4-BE49-F238E27FC236}">
                <a16:creationId xmlns:a16="http://schemas.microsoft.com/office/drawing/2014/main" id="{3163474F-CB59-6049-265B-51A8A62C9F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250" t="17690"/>
          <a:stretch/>
        </p:blipFill>
        <p:spPr bwMode="auto">
          <a:xfrm>
            <a:off x="1825923" y="415510"/>
            <a:ext cx="2113472" cy="258435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hildren Silhouette PNG, Vector, PSD, and Clipart With Transparent ...">
            <a:extLst>
              <a:ext uri="{FF2B5EF4-FFF2-40B4-BE49-F238E27FC236}">
                <a16:creationId xmlns:a16="http://schemas.microsoft.com/office/drawing/2014/main" id="{5F4509BC-9DD8-13DF-A541-D3269A2172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9651" y="4888218"/>
            <a:ext cx="1619447" cy="1619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9407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D20526-9488-4F0A-A136-1928EB9BDD22}"/>
              </a:ext>
            </a:extLst>
          </p:cNvPr>
          <p:cNvSpPr txBox="1"/>
          <p:nvPr/>
        </p:nvSpPr>
        <p:spPr>
          <a:xfrm>
            <a:off x="721055" y="3275879"/>
            <a:ext cx="5153534" cy="2893100"/>
          </a:xfrm>
          <a:prstGeom prst="rect">
            <a:avLst/>
          </a:prstGeom>
          <a:solidFill>
            <a:schemeClr val="bg1"/>
          </a:solidFill>
        </p:spPr>
        <p:txBody>
          <a:bodyPr wrap="square" rtlCol="0">
            <a:spAutoFit/>
          </a:bodyPr>
          <a:lstStyle/>
          <a:p>
            <a:pPr algn="ctr"/>
            <a:r>
              <a:rPr lang="en-GB" sz="2800" u="sng" dirty="0">
                <a:latin typeface="SassoonCRInfant" panose="02010503020300020003" pitchFamily="2" charset="0"/>
              </a:rPr>
              <a:t>Science</a:t>
            </a:r>
          </a:p>
          <a:p>
            <a:pPr algn="ctr"/>
            <a:endParaRPr lang="en-GB" sz="2800" u="sng" dirty="0">
              <a:latin typeface="SassoonCRInfant" panose="02010503020300020003" pitchFamily="2" charset="0"/>
            </a:endParaRPr>
          </a:p>
          <a:p>
            <a:pPr algn="just"/>
            <a:r>
              <a:rPr lang="en-GB" dirty="0">
                <a:latin typeface="SassoonCRInfant" panose="02010503020300020003" pitchFamily="2" charset="0"/>
              </a:rPr>
              <a:t>In science, we will explore how like us humans, animals and insects also experience changes as part of their life cycles. We will firstly explore how we start as babies, then children before becoming teenagers and eventually adults. After, we will explore the life cycle of a duck from egg to adult. </a:t>
            </a:r>
          </a:p>
          <a:p>
            <a:endParaRPr lang="en-GB" dirty="0">
              <a:latin typeface="SassoonCRInfant" panose="02010503020300020003" pitchFamily="2" charset="0"/>
            </a:endParaRPr>
          </a:p>
        </p:txBody>
      </p:sp>
      <p:sp>
        <p:nvSpPr>
          <p:cNvPr id="3" name="TextBox 2">
            <a:extLst>
              <a:ext uri="{FF2B5EF4-FFF2-40B4-BE49-F238E27FC236}">
                <a16:creationId xmlns:a16="http://schemas.microsoft.com/office/drawing/2014/main" id="{F00EB64C-80C7-4645-8192-39BC23FFAE42}"/>
              </a:ext>
            </a:extLst>
          </p:cNvPr>
          <p:cNvSpPr txBox="1"/>
          <p:nvPr/>
        </p:nvSpPr>
        <p:spPr>
          <a:xfrm>
            <a:off x="6972648" y="833505"/>
            <a:ext cx="4345496" cy="2215991"/>
          </a:xfrm>
          <a:prstGeom prst="rect">
            <a:avLst/>
          </a:prstGeom>
          <a:solidFill>
            <a:schemeClr val="bg1"/>
          </a:solidFill>
        </p:spPr>
        <p:txBody>
          <a:bodyPr wrap="square" rtlCol="0">
            <a:spAutoFit/>
          </a:bodyPr>
          <a:lstStyle/>
          <a:p>
            <a:pPr algn="ctr"/>
            <a:r>
              <a:rPr lang="en-GB" sz="2400" u="sng" dirty="0">
                <a:latin typeface="SassoonCRInfant" panose="02010503020300020003" pitchFamily="2" charset="0"/>
              </a:rPr>
              <a:t>Geography</a:t>
            </a:r>
          </a:p>
          <a:p>
            <a:pPr algn="ctr"/>
            <a:endParaRPr lang="en-GB" sz="2400" u="sng" dirty="0">
              <a:latin typeface="SassoonCRInfant" panose="02010503020300020003" pitchFamily="2" charset="0"/>
            </a:endParaRPr>
          </a:p>
          <a:p>
            <a:pPr algn="just"/>
            <a:r>
              <a:rPr lang="en-GB" dirty="0">
                <a:latin typeface="SassoonCRInfant" panose="02010503020300020003" pitchFamily="2" charset="0"/>
              </a:rPr>
              <a:t>In Geography, we will be exploring features of our local environment such as houses, schools and roads. We will then consider how our environment varies from others such as beaches and farms. </a:t>
            </a:r>
            <a:endParaRPr lang="en-GB" sz="1400" dirty="0">
              <a:latin typeface="SassoonCRInfant" panose="02010503020300020003" pitchFamily="2" charset="0"/>
            </a:endParaRPr>
          </a:p>
        </p:txBody>
      </p:sp>
      <p:pic>
        <p:nvPicPr>
          <p:cNvPr id="7170" name="Picture 2" descr="7 UK Beaches With Crystal Clear Waters You'll Actually Want To Swim In ...">
            <a:extLst>
              <a:ext uri="{FF2B5EF4-FFF2-40B4-BE49-F238E27FC236}">
                <a16:creationId xmlns:a16="http://schemas.microsoft.com/office/drawing/2014/main" id="{C54C790F-5996-9F21-9546-47D901A1CB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9427" y="3635863"/>
            <a:ext cx="2620124" cy="174701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British Farms English Countryside Wallpapers - Wallpaper Cave">
            <a:extLst>
              <a:ext uri="{FF2B5EF4-FFF2-40B4-BE49-F238E27FC236}">
                <a16:creationId xmlns:a16="http://schemas.microsoft.com/office/drawing/2014/main" id="{6C0398D3-8688-3111-D117-C316FC5568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5396" y="3635863"/>
            <a:ext cx="2620530" cy="174702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Duck Life Cycle Word Mat (Teacher-Made) Twinkl, 59% OFF">
            <a:extLst>
              <a:ext uri="{FF2B5EF4-FFF2-40B4-BE49-F238E27FC236}">
                <a16:creationId xmlns:a16="http://schemas.microsoft.com/office/drawing/2014/main" id="{D74AA3F6-E5D6-DFCA-2621-57F4A0279AA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143"/>
          <a:stretch/>
        </p:blipFill>
        <p:spPr bwMode="auto">
          <a:xfrm>
            <a:off x="985603" y="1246517"/>
            <a:ext cx="4822581"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6439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TotalTime>
  <Words>959</Words>
  <Application>Microsoft Office PowerPoint</Application>
  <PresentationFormat>Widescreen</PresentationFormat>
  <Paragraphs>59</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SassoonCRInfant</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Amelia Black</dc:creator>
  <cp:lastModifiedBy>A WHEELER</cp:lastModifiedBy>
  <cp:revision>20</cp:revision>
  <dcterms:created xsi:type="dcterms:W3CDTF">2024-10-24T15:16:51Z</dcterms:created>
  <dcterms:modified xsi:type="dcterms:W3CDTF">2025-02-10T14:18:19Z</dcterms:modified>
</cp:coreProperties>
</file>