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5" r:id="rId10"/>
    <p:sldId id="264" r:id="rId11"/>
    <p:sldId id="263" r:id="rId12"/>
    <p:sldId id="26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974" y="26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1/21/2026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1/21/2026</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2C61E-F892-4836-B183-D9A8B2F0E543}"/>
              </a:ext>
            </a:extLst>
          </p:cNvPr>
          <p:cNvSpPr>
            <a:spLocks noGrp="1"/>
          </p:cNvSpPr>
          <p:nvPr>
            <p:ph type="ctrTitle"/>
          </p:nvPr>
        </p:nvSpPr>
        <p:spPr>
          <a:xfrm>
            <a:off x="1751012" y="3174410"/>
            <a:ext cx="8689976" cy="2509213"/>
          </a:xfrm>
        </p:spPr>
        <p:txBody>
          <a:bodyPr>
            <a:normAutofit fontScale="90000"/>
          </a:bodyPr>
          <a:lstStyle/>
          <a:p>
            <a:pPr marL="0" marR="0" lvl="0" indent="0" algn="ctr" defTabSz="914400" rtl="0" eaLnBrk="1" fontAlgn="auto" latinLnBrk="0" hangingPunct="1">
              <a:lnSpc>
                <a:spcPct val="120000"/>
              </a:lnSpc>
              <a:spcBef>
                <a:spcPts val="1000"/>
              </a:spcBef>
              <a:spcAft>
                <a:spcPts val="0"/>
              </a:spcAft>
              <a:buClr>
                <a:prstClr val="black"/>
              </a:buClr>
              <a:buSzTx/>
              <a:buFont typeface="Arial" panose="020B0604020202020204" pitchFamily="34" charset="0"/>
              <a:buNone/>
              <a:tabLst/>
              <a:defRPr/>
            </a:pPr>
            <a:r>
              <a:rPr kumimoji="0" lang="en-GB" sz="6000" b="1" i="0" u="none" strike="noStrike" kern="1200" cap="all" spc="0" normalizeH="0" baseline="0" noProof="0" dirty="0">
                <a:ln w="3175" cmpd="sng">
                  <a:noFill/>
                </a:ln>
                <a:solidFill>
                  <a:prstClr val="black"/>
                </a:solidFill>
                <a:effectLst/>
                <a:uLnTx/>
                <a:uFillTx/>
                <a:latin typeface="Century Gothic" panose="020B0502020202020204"/>
                <a:ea typeface="+mn-ea"/>
                <a:cs typeface="+mn-cs"/>
              </a:rPr>
              <a:t>Fox Class</a:t>
            </a:r>
            <a:br>
              <a:rPr kumimoji="0" lang="en-GB" sz="6000" b="1" i="0" u="none" strike="noStrike" kern="1200" cap="all" spc="0" normalizeH="0" baseline="0" noProof="0" dirty="0">
                <a:ln w="3175" cmpd="sng">
                  <a:noFill/>
                </a:ln>
                <a:solidFill>
                  <a:prstClr val="black"/>
                </a:solidFill>
                <a:effectLst/>
                <a:uLnTx/>
                <a:uFillTx/>
                <a:latin typeface="Century Gothic" panose="020B0502020202020204"/>
                <a:ea typeface="+mn-ea"/>
                <a:cs typeface="+mn-cs"/>
              </a:rPr>
            </a:br>
            <a:br>
              <a:rPr kumimoji="0" lang="en-GB" sz="6000" b="1" i="0" u="none" strike="noStrike" kern="1200" cap="all" spc="0" normalizeH="0" baseline="0" noProof="0" dirty="0">
                <a:ln w="3175" cmpd="sng">
                  <a:noFill/>
                </a:ln>
                <a:solidFill>
                  <a:prstClr val="black"/>
                </a:solidFill>
                <a:effectLst/>
                <a:uLnTx/>
                <a:uFillTx/>
                <a:latin typeface="Century Gothic" panose="020B0502020202020204"/>
                <a:ea typeface="+mn-ea"/>
                <a:cs typeface="+mn-cs"/>
              </a:rPr>
            </a:br>
            <a:r>
              <a:rPr kumimoji="0" lang="en-GB" sz="4000" b="1" i="0" u="none" strike="noStrike" kern="1200" cap="all" spc="0" normalizeH="0" baseline="0" noProof="0" dirty="0">
                <a:ln>
                  <a:noFill/>
                </a:ln>
                <a:solidFill>
                  <a:srgbClr val="0070C0"/>
                </a:solidFill>
                <a:effectLst/>
                <a:uLnTx/>
                <a:uFillTx/>
                <a:latin typeface="Tw Cen MT" panose="020B0602020104020603"/>
                <a:ea typeface="+mn-ea"/>
                <a:cs typeface="+mn-cs"/>
              </a:rPr>
              <a:t>Spring</a:t>
            </a:r>
            <a:r>
              <a:rPr lang="en-GB" sz="4000" b="1" dirty="0">
                <a:solidFill>
                  <a:srgbClr val="0070C0"/>
                </a:solidFill>
                <a:latin typeface="Tw Cen MT" panose="020B0602020104020603"/>
                <a:ea typeface="+mn-ea"/>
                <a:cs typeface="+mn-cs"/>
              </a:rPr>
              <a:t> </a:t>
            </a:r>
            <a:r>
              <a:rPr kumimoji="0" lang="en-GB" sz="4000" b="1" i="0" u="none" strike="noStrike" kern="1200" cap="all" spc="0" normalizeH="0" baseline="0" noProof="0" dirty="0">
                <a:ln>
                  <a:noFill/>
                </a:ln>
                <a:solidFill>
                  <a:srgbClr val="0070C0"/>
                </a:solidFill>
                <a:effectLst/>
                <a:uLnTx/>
                <a:uFillTx/>
                <a:latin typeface="Tw Cen MT" panose="020B0602020104020603"/>
                <a:ea typeface="+mn-ea"/>
                <a:cs typeface="+mn-cs"/>
              </a:rPr>
              <a:t>2026</a:t>
            </a:r>
            <a:br>
              <a:rPr kumimoji="0" lang="en-GB" sz="2000" b="1" i="0" u="none" strike="noStrike" kern="1200" cap="all" spc="0" normalizeH="0" baseline="0" noProof="0" dirty="0">
                <a:ln>
                  <a:noFill/>
                </a:ln>
                <a:solidFill>
                  <a:srgbClr val="0070C0"/>
                </a:solidFill>
                <a:effectLst/>
                <a:uLnTx/>
                <a:uFillTx/>
                <a:latin typeface="Tw Cen MT" panose="020B0602020104020603"/>
                <a:ea typeface="+mn-ea"/>
                <a:cs typeface="+mn-cs"/>
              </a:rPr>
            </a:br>
            <a:endParaRPr lang="en-GB" dirty="0"/>
          </a:p>
        </p:txBody>
      </p:sp>
    </p:spTree>
    <p:extLst>
      <p:ext uri="{BB962C8B-B14F-4D97-AF65-F5344CB8AC3E}">
        <p14:creationId xmlns:p14="http://schemas.microsoft.com/office/powerpoint/2010/main" val="549543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7163F8-8221-4FD4-8EAD-0BAD889FDE79}"/>
              </a:ext>
            </a:extLst>
          </p:cNvPr>
          <p:cNvSpPr txBox="1"/>
          <p:nvPr/>
        </p:nvSpPr>
        <p:spPr>
          <a:xfrm>
            <a:off x="1470212" y="1863364"/>
            <a:ext cx="9251576" cy="4828694"/>
          </a:xfrm>
          <a:prstGeom prst="rect">
            <a:avLst/>
          </a:prstGeom>
          <a:noFill/>
        </p:spPr>
        <p:txBody>
          <a:bodyPr wrap="square">
            <a:spAutoFit/>
          </a:bodyPr>
          <a:lstStyle/>
          <a:p>
            <a:pPr algn="ctr">
              <a:lnSpc>
                <a:spcPct val="107000"/>
              </a:lnSpc>
              <a:spcAft>
                <a:spcPts val="800"/>
              </a:spcAft>
            </a:pPr>
            <a:r>
              <a:rPr lang="en-GB" sz="2400" b="1" dirty="0">
                <a:solidFill>
                  <a:prstClr val="black"/>
                </a:solidFill>
                <a:latin typeface="Century Gothic" panose="020B0502020202020204"/>
              </a:rPr>
              <a:t>At the beginning of this term  Fox class went through changes of our school day. We adopted TEACCH approach with some modifications to make sure it meets all students needs. Now, our day is even more structured giving us more learning opportunities. Majority of the time most of us still are using ‘First and then’ boards with occasional schedule work and some of us are ready to mostly use schedules to check what we are doing. It is going to be a lengthy process but so far all students are doing very well with those changes. </a:t>
            </a:r>
          </a:p>
          <a:p>
            <a:br>
              <a:rPr lang="en-GB" sz="2200" b="1" dirty="0">
                <a:solidFill>
                  <a:prstClr val="black"/>
                </a:solidFill>
                <a:latin typeface="Century Gothic" panose="020B0502020202020204" pitchFamily="34" charset="0"/>
              </a:rPr>
            </a:br>
            <a:br>
              <a:rPr lang="en-GB" sz="2400" b="1" dirty="0">
                <a:solidFill>
                  <a:prstClr val="black"/>
                </a:solidFill>
                <a:latin typeface="Century Gothic" panose="020B0502020202020204" pitchFamily="34" charset="0"/>
              </a:rPr>
            </a:br>
            <a:endParaRPr lang="en-GB" sz="2400"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4168365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5634B-140F-42A8-91CA-45A8F7AF100F}"/>
              </a:ext>
            </a:extLst>
          </p:cNvPr>
          <p:cNvSpPr txBox="1"/>
          <p:nvPr/>
        </p:nvSpPr>
        <p:spPr>
          <a:xfrm>
            <a:off x="1032734" y="1236125"/>
            <a:ext cx="10126531" cy="4031873"/>
          </a:xfrm>
          <a:prstGeom prst="rect">
            <a:avLst/>
          </a:prstGeom>
          <a:noFill/>
        </p:spPr>
        <p:txBody>
          <a:bodyPr wrap="square">
            <a:spAutoFit/>
          </a:bodyPr>
          <a:lstStyle/>
          <a:p>
            <a:pPr algn="ctr"/>
            <a:r>
              <a:rPr lang="en-GB" sz="2800" b="1" dirty="0">
                <a:solidFill>
                  <a:prstClr val="black"/>
                </a:solidFill>
                <a:latin typeface="Century Gothic" panose="020B0502020202020204" pitchFamily="34" charset="0"/>
              </a:rPr>
              <a:t>Personal, social and emotional development </a:t>
            </a:r>
            <a:br>
              <a:rPr lang="en-GB" sz="2800" b="1" dirty="0">
                <a:solidFill>
                  <a:prstClr val="black"/>
                </a:solidFill>
                <a:latin typeface="Century Gothic" panose="020B0502020202020204" pitchFamily="34" charset="0"/>
              </a:rPr>
            </a:br>
            <a:br>
              <a:rPr lang="en-GB" sz="28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This half term we will have opportunities to learn about our safety.</a:t>
            </a:r>
          </a:p>
          <a:p>
            <a:pPr algn="ctr"/>
            <a:r>
              <a:rPr lang="en-GB" sz="2000" b="1" dirty="0">
                <a:solidFill>
                  <a:prstClr val="black"/>
                </a:solidFill>
                <a:latin typeface="Century Gothic" panose="020B0502020202020204" pitchFamily="34" charset="0"/>
              </a:rPr>
              <a:t>Our children struggle to understand danger, therefore learning ‘Stop’ and ‘Go’ is very important.</a:t>
            </a:r>
            <a:br>
              <a:rPr lang="en-GB" sz="20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We are exploring both of those concepts through fun activities such as Dancing in PE, musical statues, and exercise. Our focus is on ‘looking’ and ‘listening’ too, as these play crucial role in understanding ‘Stop’ and ‘Go’.</a:t>
            </a:r>
          </a:p>
          <a:p>
            <a:pPr algn="ctr"/>
            <a:r>
              <a:rPr lang="en-GB" sz="2000" b="1" dirty="0">
                <a:solidFill>
                  <a:prstClr val="black"/>
                </a:solidFill>
                <a:latin typeface="Century Gothic" panose="020B0502020202020204" pitchFamily="34" charset="0"/>
              </a:rPr>
              <a:t>Also, we are putting emphasis on playing along others (peers/staff), joining peers in play with staff support an playing cooperatively with familiar adult. These skills are difficult for us to master and we will work on them through free play or structured activities such parachute games or turn taking games.</a:t>
            </a:r>
            <a:endParaRPr lang="en-GB" sz="2000" dirty="0">
              <a:solidFill>
                <a:prstClr val="black"/>
              </a:solidFill>
              <a:latin typeface="Century Gothic" panose="020B0502020202020204"/>
            </a:endParaRPr>
          </a:p>
        </p:txBody>
      </p:sp>
    </p:spTree>
    <p:extLst>
      <p:ext uri="{BB962C8B-B14F-4D97-AF65-F5344CB8AC3E}">
        <p14:creationId xmlns:p14="http://schemas.microsoft.com/office/powerpoint/2010/main" val="4095119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685E53-211B-43FB-AE7B-98D66396B42B}"/>
              </a:ext>
            </a:extLst>
          </p:cNvPr>
          <p:cNvSpPr txBox="1"/>
          <p:nvPr/>
        </p:nvSpPr>
        <p:spPr>
          <a:xfrm>
            <a:off x="1434353" y="1517627"/>
            <a:ext cx="9323294" cy="3831818"/>
          </a:xfrm>
          <a:prstGeom prst="rect">
            <a:avLst/>
          </a:prstGeom>
          <a:noFill/>
        </p:spPr>
        <p:txBody>
          <a:bodyPr wrap="square">
            <a:spAutoFit/>
          </a:bodyPr>
          <a:lstStyle/>
          <a:p>
            <a:pPr algn="ctr"/>
            <a:r>
              <a:rPr lang="en-GB" sz="2400" b="1" dirty="0">
                <a:solidFill>
                  <a:prstClr val="black"/>
                </a:solidFill>
                <a:latin typeface="Century Gothic" panose="020B0502020202020204" pitchFamily="34" charset="0"/>
              </a:rPr>
              <a:t>Communication and language</a:t>
            </a:r>
            <a:br>
              <a:rPr lang="en-GB" sz="3900" b="1" dirty="0">
                <a:solidFill>
                  <a:prstClr val="black"/>
                </a:solidFill>
                <a:latin typeface="Century Gothic" panose="020B0502020202020204" pitchFamily="34" charset="0"/>
              </a:rPr>
            </a:br>
            <a:r>
              <a:rPr lang="en-GB" sz="3900" b="1" dirty="0">
                <a:solidFill>
                  <a:prstClr val="black"/>
                </a:solidFill>
                <a:latin typeface="Century Gothic" panose="020B0502020202020204" pitchFamily="34" charset="0"/>
              </a:rPr>
              <a:t> </a:t>
            </a:r>
            <a:br>
              <a:rPr lang="en-GB" sz="39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Due to class restructure, some of the students use their schedule throughout the day, and  some of them have a combination of schedule and ‘First and then’ boards. This helps the students to understand</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what is going to happen. </a:t>
            </a:r>
            <a:r>
              <a:rPr lang="en-GB" sz="2000" b="1" dirty="0">
                <a:solidFill>
                  <a:prstClr val="black"/>
                </a:solidFill>
                <a:latin typeface="Century Gothic" panose="020B0502020202020204" pitchFamily="34" charset="0"/>
              </a:rPr>
              <a:t>Some symbols for current activities have changed and couple of new activities have been introduces and all children are doing amazingly well.</a:t>
            </a:r>
          </a:p>
          <a:p>
            <a:pPr algn="ctr"/>
            <a:r>
              <a:rPr lang="en-GB" sz="2000" b="1" dirty="0">
                <a:solidFill>
                  <a:prstClr val="black"/>
                </a:solidFill>
                <a:latin typeface="Century Gothic" panose="020B0502020202020204" pitchFamily="34" charset="0"/>
              </a:rPr>
              <a:t>Staff continues to use Makaton signs and simple gestural and verbal prompts. Consistency helps our students to further develop understanding of the daily routines and expectations being put on them. </a:t>
            </a:r>
            <a:endParaRPr lang="en-GB" sz="2000" dirty="0">
              <a:solidFill>
                <a:prstClr val="black"/>
              </a:solidFill>
              <a:latin typeface="Century Gothic" panose="020B0502020202020204"/>
            </a:endParaRPr>
          </a:p>
        </p:txBody>
      </p:sp>
    </p:spTree>
    <p:extLst>
      <p:ext uri="{BB962C8B-B14F-4D97-AF65-F5344CB8AC3E}">
        <p14:creationId xmlns:p14="http://schemas.microsoft.com/office/powerpoint/2010/main" val="4032695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5DE0D6-5620-41B1-9FEA-AFC6F848BFDA}"/>
              </a:ext>
            </a:extLst>
          </p:cNvPr>
          <p:cNvSpPr txBox="1"/>
          <p:nvPr/>
        </p:nvSpPr>
        <p:spPr>
          <a:xfrm>
            <a:off x="912008" y="1821308"/>
            <a:ext cx="10367981" cy="4093428"/>
          </a:xfrm>
          <a:prstGeom prst="rect">
            <a:avLst/>
          </a:prstGeom>
          <a:noFill/>
        </p:spPr>
        <p:txBody>
          <a:bodyPr wrap="square">
            <a:spAutoFit/>
          </a:bodyPr>
          <a:lstStyle/>
          <a:p>
            <a:pPr algn="ctr"/>
            <a:r>
              <a:rPr lang="en-GB" sz="2000" b="1" dirty="0">
                <a:solidFill>
                  <a:prstClr val="black"/>
                </a:solidFill>
                <a:latin typeface="Century Gothic" panose="020B0502020202020204" pitchFamily="34" charset="0"/>
              </a:rPr>
              <a:t>This term we are focusing on Dancing or body movements we copy to the music. This is a great opportunity to practice ‘Stop’ and ‘Go’ too. </a:t>
            </a:r>
          </a:p>
          <a:p>
            <a:pPr algn="ctr"/>
            <a:r>
              <a:rPr lang="en-GB" sz="2000" b="1" dirty="0">
                <a:solidFill>
                  <a:prstClr val="black"/>
                </a:solidFill>
                <a:latin typeface="Century Gothic" panose="020B0502020202020204" pitchFamily="34" charset="0"/>
              </a:rPr>
              <a:t>The children also participate in daily physical exercise, both indoors and outdoors where they practice their gross motor skills. At times, students will use equipment such as swing, Tumble Form car, tunnel and other PE equipment. They will be able to move their bodies in different ways through regular soft play sessions and weekly Move Momentum. Both activities are helping our students to practice balance, strengthen their muscles, and make them aware of space around. </a:t>
            </a:r>
            <a:br>
              <a:rPr lang="en-GB" sz="20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 Our students will also have plenty opportunities to practice and work on their fine motor skills when playing with playdoh, kinetic sand, dried sensory play i.e. cereal, different textured messy play and during Cookery skills. Taking part in those activities help the children to regulate themselves, and also help them to develop skills such as grasping, holding, squeezing and releasing i.e. tools.</a:t>
            </a:r>
            <a:endParaRPr lang="en-GB" sz="2000" dirty="0">
              <a:solidFill>
                <a:prstClr val="black"/>
              </a:solidFill>
              <a:latin typeface="Century Gothic" panose="020B0502020202020204" pitchFamily="34" charset="0"/>
            </a:endParaRPr>
          </a:p>
        </p:txBody>
      </p:sp>
      <p:sp>
        <p:nvSpPr>
          <p:cNvPr id="3" name="TextBox 2">
            <a:extLst>
              <a:ext uri="{FF2B5EF4-FFF2-40B4-BE49-F238E27FC236}">
                <a16:creationId xmlns:a16="http://schemas.microsoft.com/office/drawing/2014/main" id="{7D88CC6D-AF2A-4E52-8E9F-513013E41DAA}"/>
              </a:ext>
            </a:extLst>
          </p:cNvPr>
          <p:cNvSpPr txBox="1"/>
          <p:nvPr/>
        </p:nvSpPr>
        <p:spPr>
          <a:xfrm>
            <a:off x="3047999" y="1082060"/>
            <a:ext cx="6096000" cy="461665"/>
          </a:xfrm>
          <a:prstGeom prst="rect">
            <a:avLst/>
          </a:prstGeom>
          <a:noFill/>
        </p:spPr>
        <p:txBody>
          <a:bodyPr wrap="square">
            <a:spAutoFit/>
          </a:bodyPr>
          <a:lstStyle/>
          <a:p>
            <a:pPr algn="ctr" defTabSz="914400">
              <a:defRPr/>
            </a:pPr>
            <a:r>
              <a:rPr lang="en-GB" sz="2400" b="1" dirty="0">
                <a:solidFill>
                  <a:prstClr val="black"/>
                </a:solidFill>
                <a:latin typeface="Century Gothic" panose="020B0502020202020204" pitchFamily="34" charset="0"/>
              </a:rPr>
              <a:t>Physical development </a:t>
            </a:r>
          </a:p>
        </p:txBody>
      </p:sp>
    </p:spTree>
    <p:extLst>
      <p:ext uri="{BB962C8B-B14F-4D97-AF65-F5344CB8AC3E}">
        <p14:creationId xmlns:p14="http://schemas.microsoft.com/office/powerpoint/2010/main" val="2995923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6E5FE3-0FB5-4CAC-AC55-57A6BFE15758}"/>
              </a:ext>
            </a:extLst>
          </p:cNvPr>
          <p:cNvSpPr txBox="1"/>
          <p:nvPr/>
        </p:nvSpPr>
        <p:spPr>
          <a:xfrm>
            <a:off x="1142102" y="1637449"/>
            <a:ext cx="9907794" cy="3606115"/>
          </a:xfrm>
          <a:prstGeom prst="rect">
            <a:avLst/>
          </a:prstGeom>
          <a:noFill/>
        </p:spPr>
        <p:txBody>
          <a:bodyPr wrap="square">
            <a:spAutoFit/>
          </a:bodyPr>
          <a:lstStyle/>
          <a:p>
            <a:pPr algn="ctr" defTabSz="914400">
              <a:spcBef>
                <a:spcPts val="1000"/>
              </a:spcBef>
              <a:defRPr/>
            </a:pPr>
            <a:r>
              <a:rPr lang="en-GB" sz="2000" b="1" dirty="0">
                <a:solidFill>
                  <a:prstClr val="black"/>
                </a:solidFill>
                <a:latin typeface="Century Gothic" panose="020B0502020202020204" pitchFamily="34" charset="0"/>
              </a:rPr>
              <a:t>This half term in maths we are learning concept of ‘1 more’ and ‘1 less’. We will be able to do it through all different activities we participate in such as Cookery skills, Forest school, Outdoor play, Soft play, Write Dance and many more. Maths is a part of all activities we do and one of the greatest examples would be mentioned above Cookery skills. The children love taking part! They practice their math (i.e. 1 more, 1 less, big, small, full, empty) and at the same time explore different tastes and textures (sensory input). During that one session the children also practice fine motor skills by using different tools, take turns with peers, share space and equipment and work in small group. </a:t>
            </a:r>
          </a:p>
          <a:p>
            <a:pPr algn="ctr" defTabSz="914400">
              <a:spcBef>
                <a:spcPts val="1000"/>
              </a:spcBef>
              <a:defRPr/>
            </a:pPr>
            <a:r>
              <a:rPr lang="en-GB" sz="2000" b="1" dirty="0">
                <a:solidFill>
                  <a:prstClr val="black"/>
                </a:solidFill>
                <a:latin typeface="Century Gothic" panose="020B0502020202020204" pitchFamily="34" charset="0"/>
              </a:rPr>
              <a:t>We will also continue to develop children’s knowledge of numbers through songs, sing along, construction, Sensory stories, Matching and many more. </a:t>
            </a:r>
          </a:p>
        </p:txBody>
      </p:sp>
      <p:sp>
        <p:nvSpPr>
          <p:cNvPr id="3" name="TextBox 2">
            <a:extLst>
              <a:ext uri="{FF2B5EF4-FFF2-40B4-BE49-F238E27FC236}">
                <a16:creationId xmlns:a16="http://schemas.microsoft.com/office/drawing/2014/main" id="{167DE6D0-1149-4D16-A8AD-757A8B88F227}"/>
              </a:ext>
            </a:extLst>
          </p:cNvPr>
          <p:cNvSpPr txBox="1"/>
          <p:nvPr/>
        </p:nvSpPr>
        <p:spPr>
          <a:xfrm>
            <a:off x="5531222" y="1042757"/>
            <a:ext cx="1129553" cy="461665"/>
          </a:xfrm>
          <a:prstGeom prst="rect">
            <a:avLst/>
          </a:prstGeom>
          <a:noFill/>
        </p:spPr>
        <p:txBody>
          <a:bodyPr wrap="square">
            <a:spAutoFit/>
          </a:bodyPr>
          <a:lstStyle/>
          <a:p>
            <a:pPr defTabSz="914400">
              <a:defRPr/>
            </a:pPr>
            <a:r>
              <a:rPr lang="en-GB" sz="2400" b="1" kern="0" dirty="0">
                <a:solidFill>
                  <a:prstClr val="black"/>
                </a:solidFill>
                <a:latin typeface="Century Gothic" panose="020B0502020202020204" pitchFamily="34" charset="0"/>
              </a:rPr>
              <a:t>Maths</a:t>
            </a:r>
            <a:endParaRPr lang="en-GB" sz="2400" kern="0" dirty="0">
              <a:solidFill>
                <a:prstClr val="black"/>
              </a:solidFill>
              <a:latin typeface="Batang"/>
            </a:endParaRPr>
          </a:p>
        </p:txBody>
      </p:sp>
    </p:spTree>
    <p:extLst>
      <p:ext uri="{BB962C8B-B14F-4D97-AF65-F5344CB8AC3E}">
        <p14:creationId xmlns:p14="http://schemas.microsoft.com/office/powerpoint/2010/main" val="842139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76EFE4-A3B4-4949-945B-24969242DC10}"/>
              </a:ext>
            </a:extLst>
          </p:cNvPr>
          <p:cNvSpPr txBox="1"/>
          <p:nvPr/>
        </p:nvSpPr>
        <p:spPr>
          <a:xfrm>
            <a:off x="1438834" y="1788441"/>
            <a:ext cx="9314329" cy="3816429"/>
          </a:xfrm>
          <a:prstGeom prst="rect">
            <a:avLst/>
          </a:prstGeom>
          <a:noFill/>
        </p:spPr>
        <p:txBody>
          <a:bodyPr wrap="square">
            <a:spAutoFit/>
          </a:bodyPr>
          <a:lstStyle/>
          <a:p>
            <a:pPr algn="ctr"/>
            <a:r>
              <a:rPr lang="en-GB" sz="2000" b="1" dirty="0">
                <a:solidFill>
                  <a:prstClr val="black"/>
                </a:solidFill>
                <a:latin typeface="Century Gothic" panose="020B0502020202020204" pitchFamily="34" charset="0"/>
              </a:rPr>
              <a:t>In literacy we will be focusing on our bodies and the movement. We will copy movements shown to us supported by simple verbs and instructions </a:t>
            </a:r>
            <a:r>
              <a:rPr lang="en-GB" sz="2000" b="1" dirty="0" err="1">
                <a:solidFill>
                  <a:prstClr val="black"/>
                </a:solidFill>
                <a:latin typeface="Century Gothic" panose="020B0502020202020204" pitchFamily="34" charset="0"/>
              </a:rPr>
              <a:t>i.e</a:t>
            </a:r>
            <a:r>
              <a:rPr lang="en-GB" sz="2000" b="1" dirty="0">
                <a:solidFill>
                  <a:prstClr val="black"/>
                </a:solidFill>
                <a:latin typeface="Century Gothic" panose="020B0502020202020204" pitchFamily="34" charset="0"/>
              </a:rPr>
              <a:t> during PE sessions or Dancing. During those activities we will be able to look at ourselves in the mirror. </a:t>
            </a:r>
            <a:br>
              <a:rPr lang="en-GB" sz="2000" b="1" dirty="0">
                <a:solidFill>
                  <a:prstClr val="black"/>
                </a:solidFill>
                <a:latin typeface="Century Gothic" panose="020B0502020202020204" pitchFamily="34" charset="0"/>
              </a:rPr>
            </a:br>
            <a:r>
              <a:rPr lang="en-GB" sz="2000" b="1" dirty="0">
                <a:solidFill>
                  <a:prstClr val="black"/>
                </a:solidFill>
                <a:latin typeface="Century Gothic" panose="020B0502020202020204" pitchFamily="34" charset="0"/>
              </a:rPr>
              <a:t>The children will also take part in Sensory story, Story time, songs, Curiosity baskets and activities in Bucket time. </a:t>
            </a:r>
          </a:p>
          <a:p>
            <a:pPr algn="ctr"/>
            <a:r>
              <a:rPr lang="en-GB" sz="2000" b="1" dirty="0">
                <a:solidFill>
                  <a:prstClr val="black"/>
                </a:solidFill>
                <a:latin typeface="Century Gothic" panose="020B0502020202020204" pitchFamily="34" charset="0"/>
              </a:rPr>
              <a:t>This term our focus on signs/symbols is: look, listen, stop and go.</a:t>
            </a:r>
          </a:p>
          <a:p>
            <a:pPr algn="ctr"/>
            <a:r>
              <a:rPr lang="en-GB" sz="2000" b="1" dirty="0">
                <a:solidFill>
                  <a:prstClr val="black"/>
                </a:solidFill>
                <a:latin typeface="Century Gothic" panose="020B0502020202020204" pitchFamily="34" charset="0"/>
              </a:rPr>
              <a:t>We will also continue exploring Environmental, Instrumental and Body sounds in Monster phonics. We will be matching correct symbols to the sounds. That will help us to locate sounds outside of school, recognize familiar instrument or simple body sound.</a:t>
            </a:r>
            <a:br>
              <a:rPr lang="en-GB" sz="2000" b="1" dirty="0">
                <a:solidFill>
                  <a:prstClr val="black"/>
                </a:solidFill>
                <a:latin typeface="Century Gothic" panose="020B0502020202020204" pitchFamily="34" charset="0"/>
              </a:rPr>
            </a:br>
            <a:r>
              <a:rPr lang="en-GB" sz="2200" b="1" dirty="0">
                <a:solidFill>
                  <a:prstClr val="black"/>
                </a:solidFill>
                <a:latin typeface="Century Gothic" panose="020B0502020202020204" pitchFamily="34" charset="0"/>
              </a:rPr>
              <a:t> </a:t>
            </a:r>
            <a:endParaRPr lang="en-GB" dirty="0">
              <a:solidFill>
                <a:prstClr val="black"/>
              </a:solidFill>
              <a:latin typeface="Century Gothic" panose="020B0502020202020204"/>
            </a:endParaRPr>
          </a:p>
        </p:txBody>
      </p:sp>
      <p:sp>
        <p:nvSpPr>
          <p:cNvPr id="3" name="TextBox 2">
            <a:extLst>
              <a:ext uri="{FF2B5EF4-FFF2-40B4-BE49-F238E27FC236}">
                <a16:creationId xmlns:a16="http://schemas.microsoft.com/office/drawing/2014/main" id="{65D43123-0273-41F9-A2A9-1DC191D9D351}"/>
              </a:ext>
            </a:extLst>
          </p:cNvPr>
          <p:cNvSpPr txBox="1"/>
          <p:nvPr/>
        </p:nvSpPr>
        <p:spPr>
          <a:xfrm>
            <a:off x="5351927" y="1133736"/>
            <a:ext cx="1488141" cy="461665"/>
          </a:xfrm>
          <a:prstGeom prst="rect">
            <a:avLst/>
          </a:prstGeom>
          <a:noFill/>
        </p:spPr>
        <p:txBody>
          <a:bodyPr wrap="square" rtlCol="0">
            <a:spAutoFit/>
          </a:bodyPr>
          <a:lstStyle/>
          <a:p>
            <a:r>
              <a:rPr lang="en-GB" sz="2400" b="1" dirty="0">
                <a:solidFill>
                  <a:prstClr val="black"/>
                </a:solidFill>
                <a:latin typeface="Century Gothic" panose="020B0502020202020204"/>
              </a:rPr>
              <a:t>Literacy</a:t>
            </a:r>
          </a:p>
        </p:txBody>
      </p:sp>
    </p:spTree>
    <p:extLst>
      <p:ext uri="{BB962C8B-B14F-4D97-AF65-F5344CB8AC3E}">
        <p14:creationId xmlns:p14="http://schemas.microsoft.com/office/powerpoint/2010/main" val="3946732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01E603-724C-402C-B5BF-19A146653D4D}"/>
              </a:ext>
            </a:extLst>
          </p:cNvPr>
          <p:cNvSpPr txBox="1"/>
          <p:nvPr/>
        </p:nvSpPr>
        <p:spPr>
          <a:xfrm flipH="1">
            <a:off x="4065494" y="1344706"/>
            <a:ext cx="4061012" cy="461665"/>
          </a:xfrm>
          <a:prstGeom prst="rect">
            <a:avLst/>
          </a:prstGeom>
          <a:noFill/>
        </p:spPr>
        <p:txBody>
          <a:bodyPr wrap="square" rtlCol="0">
            <a:spAutoFit/>
          </a:bodyPr>
          <a:lstStyle/>
          <a:p>
            <a:r>
              <a:rPr lang="en-GB" sz="2400" b="1" dirty="0">
                <a:solidFill>
                  <a:prstClr val="black"/>
                </a:solidFill>
                <a:latin typeface="Century Gothic" panose="020B0502020202020204"/>
              </a:rPr>
              <a:t>Understanding the world</a:t>
            </a:r>
          </a:p>
        </p:txBody>
      </p:sp>
      <p:sp>
        <p:nvSpPr>
          <p:cNvPr id="3" name="TextBox 2">
            <a:extLst>
              <a:ext uri="{FF2B5EF4-FFF2-40B4-BE49-F238E27FC236}">
                <a16:creationId xmlns:a16="http://schemas.microsoft.com/office/drawing/2014/main" id="{47E31396-FD05-4BC7-AE70-DC93E229447B}"/>
              </a:ext>
            </a:extLst>
          </p:cNvPr>
          <p:cNvSpPr txBox="1"/>
          <p:nvPr/>
        </p:nvSpPr>
        <p:spPr>
          <a:xfrm>
            <a:off x="1177813" y="2069934"/>
            <a:ext cx="9836374" cy="3477875"/>
          </a:xfrm>
          <a:prstGeom prst="rect">
            <a:avLst/>
          </a:prstGeom>
          <a:noFill/>
        </p:spPr>
        <p:txBody>
          <a:bodyPr wrap="square">
            <a:spAutoFit/>
          </a:bodyPr>
          <a:lstStyle/>
          <a:p>
            <a:pPr algn="ctr">
              <a:defRPr/>
            </a:pPr>
            <a:r>
              <a:rPr lang="en-GB" sz="2000" b="1" dirty="0">
                <a:solidFill>
                  <a:prstClr val="black"/>
                </a:solidFill>
                <a:latin typeface="Century Gothic" panose="020B0502020202020204" pitchFamily="34" charset="0"/>
              </a:rPr>
              <a:t>The children will explore how their bodies work through movement, and we will continue encourage children to do things for themselves with help from staff. They will be able to make choices during activities, deciding what materials they want to use to show their preference in that way. </a:t>
            </a:r>
          </a:p>
          <a:p>
            <a:pPr algn="ctr">
              <a:defRPr/>
            </a:pPr>
            <a:r>
              <a:rPr lang="en-GB" sz="2000" b="1" dirty="0">
                <a:solidFill>
                  <a:prstClr val="black"/>
                </a:solidFill>
                <a:latin typeface="Century Gothic" panose="020B0502020202020204" pitchFamily="34" charset="0"/>
              </a:rPr>
              <a:t>We will also continue with Bucket time which allows the children to better understand how things work in their environment as well as promoting crucial listening and attention skills. Activity in stage 2 of the Bucket time are linked to Maths which helps to further develop children understanding of numbers, positioning, patterns etc.</a:t>
            </a:r>
          </a:p>
          <a:p>
            <a:pPr algn="ctr">
              <a:defRPr/>
            </a:pPr>
            <a:r>
              <a:rPr lang="en-GB" sz="2000" b="1" dirty="0">
                <a:solidFill>
                  <a:prstClr val="black"/>
                </a:solidFill>
                <a:latin typeface="Century Gothic" panose="020B0502020202020204" pitchFamily="34" charset="0"/>
              </a:rPr>
              <a:t>Additionally, in sessions such as Cookery skills or Forest school we will use simple and safe equipment and tools.</a:t>
            </a:r>
          </a:p>
        </p:txBody>
      </p:sp>
    </p:spTree>
    <p:extLst>
      <p:ext uri="{BB962C8B-B14F-4D97-AF65-F5344CB8AC3E}">
        <p14:creationId xmlns:p14="http://schemas.microsoft.com/office/powerpoint/2010/main" val="2675710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43CBB1-8988-4C8B-879C-92811A93DFC7}"/>
              </a:ext>
            </a:extLst>
          </p:cNvPr>
          <p:cNvSpPr txBox="1"/>
          <p:nvPr/>
        </p:nvSpPr>
        <p:spPr>
          <a:xfrm>
            <a:off x="4101353" y="1357717"/>
            <a:ext cx="3989294" cy="471083"/>
          </a:xfrm>
          <a:prstGeom prst="rect">
            <a:avLst/>
          </a:prstGeom>
          <a:noFill/>
        </p:spPr>
        <p:txBody>
          <a:bodyPr wrap="square">
            <a:spAutoFit/>
          </a:bodyPr>
          <a:lstStyle/>
          <a:p>
            <a:r>
              <a:rPr lang="en-GB" sz="2400" b="1" kern="0" dirty="0">
                <a:solidFill>
                  <a:prstClr val="black"/>
                </a:solidFill>
                <a:latin typeface="Century Gothic"/>
              </a:rPr>
              <a:t>Expressive art and design </a:t>
            </a:r>
            <a:endParaRPr lang="en-GB" sz="2400" dirty="0">
              <a:solidFill>
                <a:prstClr val="black"/>
              </a:solidFill>
              <a:latin typeface="Century Gothic" panose="020B0502020202020204"/>
            </a:endParaRPr>
          </a:p>
        </p:txBody>
      </p:sp>
      <p:sp>
        <p:nvSpPr>
          <p:cNvPr id="3" name="TextBox 2">
            <a:extLst>
              <a:ext uri="{FF2B5EF4-FFF2-40B4-BE49-F238E27FC236}">
                <a16:creationId xmlns:a16="http://schemas.microsoft.com/office/drawing/2014/main" id="{93B4BCF4-91B1-4C05-B0DB-ABAF8669A93A}"/>
              </a:ext>
            </a:extLst>
          </p:cNvPr>
          <p:cNvSpPr txBox="1"/>
          <p:nvPr/>
        </p:nvSpPr>
        <p:spPr>
          <a:xfrm>
            <a:off x="1447800" y="1927412"/>
            <a:ext cx="9296400" cy="3477875"/>
          </a:xfrm>
          <a:prstGeom prst="rect">
            <a:avLst/>
          </a:prstGeom>
          <a:noFill/>
        </p:spPr>
        <p:txBody>
          <a:bodyPr wrap="square">
            <a:spAutoFit/>
          </a:bodyPr>
          <a:lstStyle/>
          <a:p>
            <a:pPr algn="ctr"/>
            <a:r>
              <a:rPr lang="en-GB" sz="2000" b="1" dirty="0">
                <a:solidFill>
                  <a:prstClr val="black"/>
                </a:solidFill>
                <a:latin typeface="Century Gothic"/>
              </a:rPr>
              <a:t>The children will continue to have the opportunity to take part in Move Momentum, a sensory music session where the they are encouraged to respond to music via bodily movement. Variety of different equipment such as pompoms, scarfs, maracas, parachute etc. are used to make it appealing and fun for the children. They also have the opportunity to explore different musical instruments during our weekly music lesson and daily Phonics. </a:t>
            </a:r>
            <a:br>
              <a:rPr lang="en-GB" sz="2000" b="1" dirty="0">
                <a:solidFill>
                  <a:prstClr val="black"/>
                </a:solidFill>
                <a:latin typeface="Century Gothic"/>
              </a:rPr>
            </a:br>
            <a:r>
              <a:rPr lang="en-GB" sz="2000" b="1" dirty="0">
                <a:solidFill>
                  <a:prstClr val="black"/>
                </a:solidFill>
                <a:latin typeface="Century Gothic"/>
              </a:rPr>
              <a:t>In class they will have the opportunity to explore and experiment with different textures and materials when creating a piece of art. We will be using natural materials, paint, fabrics, </a:t>
            </a:r>
            <a:r>
              <a:rPr lang="en-GB" sz="2000" b="1">
                <a:solidFill>
                  <a:prstClr val="black"/>
                </a:solidFill>
                <a:latin typeface="Century Gothic"/>
              </a:rPr>
              <a:t>clay, glitter</a:t>
            </a:r>
            <a:r>
              <a:rPr lang="en-GB" sz="2000" b="1" dirty="0">
                <a:solidFill>
                  <a:prstClr val="black"/>
                </a:solidFill>
                <a:latin typeface="Century Gothic"/>
              </a:rPr>
              <a:t>, food colourant, flour mixture and kinetic sand to be creative.</a:t>
            </a:r>
            <a:endParaRPr lang="en-GB" dirty="0">
              <a:solidFill>
                <a:prstClr val="black"/>
              </a:solidFill>
              <a:latin typeface="Century Gothic" panose="020B0502020202020204"/>
            </a:endParaRPr>
          </a:p>
        </p:txBody>
      </p:sp>
    </p:spTree>
    <p:extLst>
      <p:ext uri="{BB962C8B-B14F-4D97-AF65-F5344CB8AC3E}">
        <p14:creationId xmlns:p14="http://schemas.microsoft.com/office/powerpoint/2010/main" val="315961168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97063b3-daa5-4eb2-bed7-de10364d4ac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36D0AA13742C34385F99B6BF217317D" ma:contentTypeVersion="6" ma:contentTypeDescription="Create a new document." ma:contentTypeScope="" ma:versionID="449f5b294b510b41af6d7a36d1d892a1">
  <xsd:schema xmlns:xsd="http://www.w3.org/2001/XMLSchema" xmlns:xs="http://www.w3.org/2001/XMLSchema" xmlns:p="http://schemas.microsoft.com/office/2006/metadata/properties" xmlns:ns3="997063b3-daa5-4eb2-bed7-de10364d4ac8" targetNamespace="http://schemas.microsoft.com/office/2006/metadata/properties" ma:root="true" ma:fieldsID="415e1a5ee94d3f1450c511633f84eb58" ns3:_="">
    <xsd:import namespace="997063b3-daa5-4eb2-bed7-de10364d4ac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7063b3-daa5-4eb2-bed7-de10364d4ac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7FF2A0-F769-43FD-B730-6E237AE98C52}">
  <ds:schemaRefs>
    <ds:schemaRef ds:uri="http://purl.org/dc/elements/1.1/"/>
    <ds:schemaRef ds:uri="http://schemas.microsoft.com/office/2006/metadata/properties"/>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997063b3-daa5-4eb2-bed7-de10364d4ac8"/>
    <ds:schemaRef ds:uri="http://purl.org/dc/dcmitype/"/>
  </ds:schemaRefs>
</ds:datastoreItem>
</file>

<file path=customXml/itemProps2.xml><?xml version="1.0" encoding="utf-8"?>
<ds:datastoreItem xmlns:ds="http://schemas.openxmlformats.org/officeDocument/2006/customXml" ds:itemID="{4F379A8E-3D72-45C1-9DBE-A4A214F665B8}">
  <ds:schemaRefs>
    <ds:schemaRef ds:uri="http://schemas.microsoft.com/sharepoint/v3/contenttype/forms"/>
  </ds:schemaRefs>
</ds:datastoreItem>
</file>

<file path=customXml/itemProps3.xml><?xml version="1.0" encoding="utf-8"?>
<ds:datastoreItem xmlns:ds="http://schemas.openxmlformats.org/officeDocument/2006/customXml" ds:itemID="{120F2A2D-2B46-4368-956F-91C0FD62B9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7063b3-daa5-4eb2-bed7-de10364d4a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{FF22B918-8FCD-4787-9B4C-B566FB0E9915}TF62d0d592-7ac2-4846-a919-75806e8bead49553d537-f813ce055067</Template>
  <TotalTime>111</TotalTime>
  <Words>1145</Words>
  <Application>Microsoft Office PowerPoint</Application>
  <PresentationFormat>Widescreen</PresentationFormat>
  <Paragraphs>24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Batang</vt:lpstr>
      <vt:lpstr>Arial</vt:lpstr>
      <vt:lpstr>Century Gothic</vt:lpstr>
      <vt:lpstr>Tw Cen MT</vt:lpstr>
      <vt:lpstr>Droplet</vt:lpstr>
      <vt:lpstr>Fox Class  Spring 2026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Fox Class   Spring: TerM I  2026</dc:title>
  <dc:creator>Kamila Bien</dc:creator>
  <cp:lastModifiedBy>Kamila Bien</cp:lastModifiedBy>
  <cp:revision>15</cp:revision>
  <dcterms:created xsi:type="dcterms:W3CDTF">2026-01-21T00:20:17Z</dcterms:created>
  <dcterms:modified xsi:type="dcterms:W3CDTF">2026-01-21T22:54:43Z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0x010100136D0AA13742C34385F99B6BF217317D</vt:lpwstr>
  </property>
</Properties>
</file>