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2"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D67C5-5871-C904-4659-402950D5F6A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A7A3D37E-B546-2080-BF3F-BABF81B463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9597197-3DFB-B997-B211-4CE0B8D29DF3}"/>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5" name="Footer Placeholder 4">
            <a:extLst>
              <a:ext uri="{FF2B5EF4-FFF2-40B4-BE49-F238E27FC236}">
                <a16:creationId xmlns:a16="http://schemas.microsoft.com/office/drawing/2014/main" id="{A01A4EFB-E1E9-C0F7-3B21-54211AA1AD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A9AEE2-C229-DEE3-126B-63613B66DCDE}"/>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3429734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717C0-C5C7-7436-8371-1DB24723DED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FC7C091-7096-534C-DA40-B9429ADFD7F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E83846E-48CE-8CA2-3EB6-6CA76D071B16}"/>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5" name="Footer Placeholder 4">
            <a:extLst>
              <a:ext uri="{FF2B5EF4-FFF2-40B4-BE49-F238E27FC236}">
                <a16:creationId xmlns:a16="http://schemas.microsoft.com/office/drawing/2014/main" id="{59A73F08-9295-9997-6E03-79F736059B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6DC02D-C9DA-EA53-4655-A925C5651787}"/>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3000552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C54F0-76DA-38A9-167C-A090C67368B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A00EFDB-4A92-122E-E67E-3CB24D41319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D2E8549-F5A5-77C3-DE6C-DCA679BD670C}"/>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5" name="Footer Placeholder 4">
            <a:extLst>
              <a:ext uri="{FF2B5EF4-FFF2-40B4-BE49-F238E27FC236}">
                <a16:creationId xmlns:a16="http://schemas.microsoft.com/office/drawing/2014/main" id="{87F6DE9F-B163-31CE-A904-820C590D6E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350953-53A9-B43C-C461-C5A8831B9EED}"/>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2615537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0D448-61E3-2FD3-6DC9-36D3EA3D63F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9694B53-2C96-D14F-9B15-952D2A5083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43A632D-FFE5-3957-1722-4C237BAC3FB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897C656-562B-D505-A864-FEEFB76DA7CF}"/>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6" name="Footer Placeholder 5">
            <a:extLst>
              <a:ext uri="{FF2B5EF4-FFF2-40B4-BE49-F238E27FC236}">
                <a16:creationId xmlns:a16="http://schemas.microsoft.com/office/drawing/2014/main" id="{D572170F-3BD1-0E44-FF82-3AC58FEC49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5D3FED-EDED-E89D-CE6E-6BDA6D3AD7E5}"/>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437940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177BF-E5B3-7E19-5EC8-0471271BC4F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954C388-E5AB-651B-C4CC-CF7EA0EFAB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B3B95A7-E11C-F1AE-E957-FD48744F8EE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CA472A8B-FDFD-CE13-25A6-80FFD7346A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0629937-02B4-4C98-D77B-9B29B676FF8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6F6C30E-735B-264E-C44D-3FFAB1710B08}"/>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8" name="Footer Placeholder 7">
            <a:extLst>
              <a:ext uri="{FF2B5EF4-FFF2-40B4-BE49-F238E27FC236}">
                <a16:creationId xmlns:a16="http://schemas.microsoft.com/office/drawing/2014/main" id="{9B5FB981-1B1C-F877-1165-4459F59DBAE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1B3912C-7998-9A65-4BF5-BB8A98490D86}"/>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3324485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507E0-08BA-AA60-61A3-0E3AD11D377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769DFFE-556A-C9D0-184E-2B20C6F1ADE4}"/>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4" name="Footer Placeholder 3">
            <a:extLst>
              <a:ext uri="{FF2B5EF4-FFF2-40B4-BE49-F238E27FC236}">
                <a16:creationId xmlns:a16="http://schemas.microsoft.com/office/drawing/2014/main" id="{3C629D0B-A2CF-72BE-D4FA-4F53D752AE3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46C7358-1466-7C19-5798-E83F5EA184A0}"/>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2036920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0C147B-9522-297B-3D0D-5FA7B2532797}"/>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3" name="Footer Placeholder 2">
            <a:extLst>
              <a:ext uri="{FF2B5EF4-FFF2-40B4-BE49-F238E27FC236}">
                <a16:creationId xmlns:a16="http://schemas.microsoft.com/office/drawing/2014/main" id="{5BC36D73-9BD4-7925-D4B4-51AE1C931B5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0119B2-DCC7-4197-A78F-7E7C1892D247}"/>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2213237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3CE40-7200-15C1-E654-382108635BA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AE937A55-86BA-96D1-6DF9-166D88A29B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664821E-7079-FA63-7DC2-42AAC3FC46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72EB770-52F2-4C72-0451-3CA07FEC4360}"/>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6" name="Footer Placeholder 5">
            <a:extLst>
              <a:ext uri="{FF2B5EF4-FFF2-40B4-BE49-F238E27FC236}">
                <a16:creationId xmlns:a16="http://schemas.microsoft.com/office/drawing/2014/main" id="{40F69FCC-650D-C1DB-C0E5-5EBBEC6CA0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A85229-9C9F-7213-8DB5-C393A61ABC0D}"/>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808365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D6694-1296-AC7D-13D9-44977190E29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77141F1-9E50-47B3-E672-753DA8FDEED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26F21B7-090B-859D-B8C1-B6ADB0CAD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027F8AE-BF51-137D-7839-115AC94D30B4}"/>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6" name="Footer Placeholder 5">
            <a:extLst>
              <a:ext uri="{FF2B5EF4-FFF2-40B4-BE49-F238E27FC236}">
                <a16:creationId xmlns:a16="http://schemas.microsoft.com/office/drawing/2014/main" id="{023224A1-0BD8-CACD-A772-DF26EE499D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DABB1E-0D6B-718C-3A01-256F89271683}"/>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4160652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94F9C-0294-251A-F8D3-D564788D198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AFF2586-E177-4939-F0A8-8EDE1E5749B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6B0EE96-F826-76C4-3E42-9F98DBE83E77}"/>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5" name="Footer Placeholder 4">
            <a:extLst>
              <a:ext uri="{FF2B5EF4-FFF2-40B4-BE49-F238E27FC236}">
                <a16:creationId xmlns:a16="http://schemas.microsoft.com/office/drawing/2014/main" id="{1B973B57-5CB4-0309-B3BA-2BDE26BBEE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F786DC-26E7-767C-6DD5-0091C7E91CC2}"/>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587566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4B90E0-C9E2-38D2-2D3C-EB0348D69D5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F69DA5E-2D2C-CE1F-082A-21A49E58EE2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79BA03E-96B9-CC90-95EE-C9E3885AABEE}"/>
              </a:ext>
            </a:extLst>
          </p:cNvPr>
          <p:cNvSpPr>
            <a:spLocks noGrp="1"/>
          </p:cNvSpPr>
          <p:nvPr>
            <p:ph type="dt" sz="half" idx="10"/>
          </p:nvPr>
        </p:nvSpPr>
        <p:spPr/>
        <p:txBody>
          <a:bodyPr/>
          <a:lstStyle/>
          <a:p>
            <a:fld id="{9C13D8DE-94BF-411E-ADE0-DF883BACC5D0}" type="datetimeFigureOut">
              <a:rPr lang="en-GB" smtClean="0"/>
              <a:t>22/01/2026</a:t>
            </a:fld>
            <a:endParaRPr lang="en-GB"/>
          </a:p>
        </p:txBody>
      </p:sp>
      <p:sp>
        <p:nvSpPr>
          <p:cNvPr id="5" name="Footer Placeholder 4">
            <a:extLst>
              <a:ext uri="{FF2B5EF4-FFF2-40B4-BE49-F238E27FC236}">
                <a16:creationId xmlns:a16="http://schemas.microsoft.com/office/drawing/2014/main" id="{1BF161D0-383B-A5DE-645D-F67402CA45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C14C19-33B0-2B22-5BC2-0B14B1C183F9}"/>
              </a:ext>
            </a:extLst>
          </p:cNvPr>
          <p:cNvSpPr>
            <a:spLocks noGrp="1"/>
          </p:cNvSpPr>
          <p:nvPr>
            <p:ph type="sldNum" sz="quarter" idx="12"/>
          </p:nvPr>
        </p:nvSpPr>
        <p:spPr/>
        <p:txBody>
          <a:bodyPr/>
          <a:lstStyle/>
          <a:p>
            <a:fld id="{C4987CE6-18C8-4B52-9515-6D569DC12ABE}" type="slidenum">
              <a:rPr lang="en-GB" smtClean="0"/>
              <a:t>‹#›</a:t>
            </a:fld>
            <a:endParaRPr lang="en-GB"/>
          </a:p>
        </p:txBody>
      </p:sp>
    </p:spTree>
    <p:extLst>
      <p:ext uri="{BB962C8B-B14F-4D97-AF65-F5344CB8AC3E}">
        <p14:creationId xmlns:p14="http://schemas.microsoft.com/office/powerpoint/2010/main" val="3303755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155B06-6EE5-A637-24FB-15396F9673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E626EBD4-2485-056D-D8E0-7E31A3BBFA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C46F442-08D0-A931-1C26-F4DE4612FB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C13D8DE-94BF-411E-ADE0-DF883BACC5D0}" type="datetimeFigureOut">
              <a:rPr lang="en-GB" smtClean="0"/>
              <a:t>22/01/2026</a:t>
            </a:fld>
            <a:endParaRPr lang="en-GB"/>
          </a:p>
        </p:txBody>
      </p:sp>
      <p:sp>
        <p:nvSpPr>
          <p:cNvPr id="5" name="Footer Placeholder 4">
            <a:extLst>
              <a:ext uri="{FF2B5EF4-FFF2-40B4-BE49-F238E27FC236}">
                <a16:creationId xmlns:a16="http://schemas.microsoft.com/office/drawing/2014/main" id="{2E4C7FAE-9051-5B78-8D1B-0537D230A2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39106E3-55E5-7E5D-0A7A-331358324F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4987CE6-18C8-4B52-9515-6D569DC12ABE}" type="slidenum">
              <a:rPr lang="en-GB" smtClean="0"/>
              <a:t>‹#›</a:t>
            </a:fld>
            <a:endParaRPr lang="en-GB"/>
          </a:p>
        </p:txBody>
      </p:sp>
    </p:spTree>
    <p:extLst>
      <p:ext uri="{BB962C8B-B14F-4D97-AF65-F5344CB8AC3E}">
        <p14:creationId xmlns:p14="http://schemas.microsoft.com/office/powerpoint/2010/main" val="1787051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783D4-E0E5-505D-9E46-E424EAF7536A}"/>
              </a:ext>
            </a:extLst>
          </p:cNvPr>
          <p:cNvSpPr>
            <a:spLocks noGrp="1"/>
          </p:cNvSpPr>
          <p:nvPr>
            <p:ph type="subTitle" idx="1"/>
          </p:nvPr>
        </p:nvSpPr>
        <p:spPr>
          <a:xfrm>
            <a:off x="5534024" y="1181099"/>
            <a:ext cx="5153025" cy="2571751"/>
          </a:xfrm>
        </p:spPr>
        <p:txBody>
          <a:bodyPr/>
          <a:lstStyle/>
          <a:p>
            <a:pPr algn="ctr"/>
            <a:endParaRPr lang="en-GB" sz="3200" dirty="0">
              <a:solidFill>
                <a:schemeClr val="accent5">
                  <a:lumMod val="20000"/>
                  <a:lumOff val="80000"/>
                </a:schemeClr>
              </a:solidFill>
              <a:latin typeface="Arial Rounded MT Bold" panose="020F0704030504030204" pitchFamily="34" charset="0"/>
            </a:endParaRPr>
          </a:p>
          <a:p>
            <a:pPr algn="ctr"/>
            <a:r>
              <a:rPr lang="en-GB" sz="4400" dirty="0">
                <a:solidFill>
                  <a:schemeClr val="accent5">
                    <a:lumMod val="20000"/>
                    <a:lumOff val="80000"/>
                  </a:schemeClr>
                </a:solidFill>
                <a:latin typeface="Arial Rounded MT Bold" panose="020F0704030504030204" pitchFamily="34" charset="0"/>
              </a:rPr>
              <a:t>Squirrel Class </a:t>
            </a:r>
          </a:p>
          <a:p>
            <a:pPr algn="ctr"/>
            <a:endParaRPr lang="en-GB" dirty="0">
              <a:solidFill>
                <a:schemeClr val="accent5">
                  <a:lumMod val="20000"/>
                  <a:lumOff val="80000"/>
                </a:schemeClr>
              </a:solidFill>
            </a:endParaRPr>
          </a:p>
          <a:p>
            <a:pPr algn="ctr"/>
            <a:r>
              <a:rPr lang="en-GB" sz="2800" dirty="0">
                <a:solidFill>
                  <a:schemeClr val="accent5">
                    <a:lumMod val="20000"/>
                    <a:lumOff val="80000"/>
                  </a:schemeClr>
                </a:solidFill>
                <a:latin typeface="Arial Rounded MT Bold" panose="020F0704030504030204" pitchFamily="34" charset="0"/>
              </a:rPr>
              <a:t>Spring Term I 2026</a:t>
            </a:r>
          </a:p>
          <a:p>
            <a:endParaRPr lang="en-GB" dirty="0"/>
          </a:p>
        </p:txBody>
      </p:sp>
    </p:spTree>
    <p:extLst>
      <p:ext uri="{BB962C8B-B14F-4D97-AF65-F5344CB8AC3E}">
        <p14:creationId xmlns:p14="http://schemas.microsoft.com/office/powerpoint/2010/main" val="3199055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783D4-E0E5-505D-9E46-E424EAF7536A}"/>
              </a:ext>
            </a:extLst>
          </p:cNvPr>
          <p:cNvSpPr>
            <a:spLocks noGrp="1"/>
          </p:cNvSpPr>
          <p:nvPr>
            <p:ph type="subTitle" idx="1"/>
          </p:nvPr>
        </p:nvSpPr>
        <p:spPr>
          <a:xfrm>
            <a:off x="5534024" y="1181099"/>
            <a:ext cx="5153025" cy="2571751"/>
          </a:xfrm>
        </p:spPr>
        <p:txBody>
          <a:bodyPr/>
          <a:lstStyle/>
          <a:p>
            <a:pPr algn="ctr"/>
            <a:endParaRPr lang="en-GB" sz="3200" dirty="0">
              <a:solidFill>
                <a:schemeClr val="accent5">
                  <a:lumMod val="20000"/>
                  <a:lumOff val="80000"/>
                </a:schemeClr>
              </a:solidFill>
              <a:latin typeface="Arial Rounded MT Bold" panose="020F0704030504030204" pitchFamily="34" charset="0"/>
            </a:endParaRPr>
          </a:p>
          <a:p>
            <a:endParaRPr lang="en-GB" dirty="0"/>
          </a:p>
        </p:txBody>
      </p:sp>
      <p:sp>
        <p:nvSpPr>
          <p:cNvPr id="4" name="TextBox 3">
            <a:extLst>
              <a:ext uri="{FF2B5EF4-FFF2-40B4-BE49-F238E27FC236}">
                <a16:creationId xmlns:a16="http://schemas.microsoft.com/office/drawing/2014/main" id="{09050386-3D42-1E5D-D92B-EA4F80DC526D}"/>
              </a:ext>
            </a:extLst>
          </p:cNvPr>
          <p:cNvSpPr txBox="1"/>
          <p:nvPr/>
        </p:nvSpPr>
        <p:spPr>
          <a:xfrm>
            <a:off x="5931742" y="958869"/>
            <a:ext cx="6096000" cy="3016210"/>
          </a:xfrm>
          <a:prstGeom prst="rect">
            <a:avLst/>
          </a:prstGeom>
          <a:noFill/>
        </p:spPr>
        <p:txBody>
          <a:bodyPr wrap="square">
            <a:spAutoFit/>
          </a:bodyPr>
          <a:lstStyle/>
          <a:p>
            <a:pPr algn="ctr"/>
            <a:r>
              <a:rPr lang="en-GB" sz="3200" dirty="0">
                <a:solidFill>
                  <a:schemeClr val="accent5">
                    <a:lumMod val="20000"/>
                    <a:lumOff val="80000"/>
                  </a:schemeClr>
                </a:solidFill>
                <a:latin typeface="Arial Rounded MT Bold" panose="020F0704030504030204" pitchFamily="34" charset="0"/>
              </a:rPr>
              <a:t>Stories and events to be covered: </a:t>
            </a:r>
          </a:p>
          <a:p>
            <a:pPr algn="ctr"/>
            <a:endParaRPr lang="en-GB" sz="1800" dirty="0">
              <a:solidFill>
                <a:schemeClr val="accent5">
                  <a:lumMod val="20000"/>
                  <a:lumOff val="80000"/>
                </a:schemeClr>
              </a:solidFill>
              <a:latin typeface="Arial Rounded MT Bold" panose="020F0704030504030204" pitchFamily="34" charset="0"/>
            </a:endParaRPr>
          </a:p>
          <a:p>
            <a:pPr algn="ctr"/>
            <a:r>
              <a:rPr lang="en-GB" dirty="0">
                <a:solidFill>
                  <a:schemeClr val="accent5">
                    <a:lumMod val="20000"/>
                    <a:lumOff val="80000"/>
                  </a:schemeClr>
                </a:solidFill>
                <a:latin typeface="Arial Rounded MT Bold" panose="020F0704030504030204" pitchFamily="34" charset="0"/>
              </a:rPr>
              <a:t>Goldilocks and the three bears </a:t>
            </a:r>
          </a:p>
          <a:p>
            <a:pPr algn="ctr"/>
            <a:r>
              <a:rPr lang="en-GB" dirty="0">
                <a:solidFill>
                  <a:schemeClr val="accent5">
                    <a:lumMod val="20000"/>
                    <a:lumOff val="80000"/>
                  </a:schemeClr>
                </a:solidFill>
                <a:latin typeface="Arial Rounded MT Bold" panose="020F0704030504030204" pitchFamily="34" charset="0"/>
              </a:rPr>
              <a:t>Valentine’s Day </a:t>
            </a:r>
          </a:p>
          <a:p>
            <a:pPr algn="ctr"/>
            <a:r>
              <a:rPr lang="en-GB" dirty="0">
                <a:solidFill>
                  <a:schemeClr val="accent5">
                    <a:lumMod val="20000"/>
                    <a:lumOff val="80000"/>
                  </a:schemeClr>
                </a:solidFill>
                <a:latin typeface="Arial Rounded MT Bold" panose="020F0704030504030204" pitchFamily="34" charset="0"/>
              </a:rPr>
              <a:t>Pancake Day</a:t>
            </a:r>
          </a:p>
          <a:p>
            <a:pPr algn="ctr"/>
            <a:r>
              <a:rPr lang="en-GB" dirty="0">
                <a:solidFill>
                  <a:schemeClr val="accent5">
                    <a:lumMod val="20000"/>
                    <a:lumOff val="80000"/>
                  </a:schemeClr>
                </a:solidFill>
                <a:latin typeface="Arial Rounded MT Bold" panose="020F0704030504030204" pitchFamily="34" charset="0"/>
              </a:rPr>
              <a:t>Chinese New Year</a:t>
            </a:r>
          </a:p>
          <a:p>
            <a:pPr algn="ctr"/>
            <a:endParaRPr lang="en-GB" dirty="0">
              <a:solidFill>
                <a:schemeClr val="accent5">
                  <a:lumMod val="20000"/>
                  <a:lumOff val="80000"/>
                </a:schemeClr>
              </a:solidFill>
              <a:latin typeface="Arial Rounded MT Bold" panose="020F0704030504030204" pitchFamily="34" charset="0"/>
            </a:endParaRPr>
          </a:p>
          <a:p>
            <a:pPr algn="ctr"/>
            <a:r>
              <a:rPr lang="en-GB" sz="1800" dirty="0">
                <a:solidFill>
                  <a:schemeClr val="tx2">
                    <a:lumMod val="10000"/>
                    <a:lumOff val="90000"/>
                  </a:schemeClr>
                </a:solidFill>
                <a:latin typeface="Arial Rounded MT Bold" panose="020F0704030504030204" pitchFamily="34" charset="0"/>
              </a:rPr>
              <a:t> </a:t>
            </a:r>
          </a:p>
        </p:txBody>
      </p:sp>
    </p:spTree>
    <p:extLst>
      <p:ext uri="{BB962C8B-B14F-4D97-AF65-F5344CB8AC3E}">
        <p14:creationId xmlns:p14="http://schemas.microsoft.com/office/powerpoint/2010/main" val="958344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783D4-E0E5-505D-9E46-E424EAF7536A}"/>
              </a:ext>
            </a:extLst>
          </p:cNvPr>
          <p:cNvSpPr>
            <a:spLocks noGrp="1"/>
          </p:cNvSpPr>
          <p:nvPr>
            <p:ph type="subTitle" idx="1"/>
          </p:nvPr>
        </p:nvSpPr>
        <p:spPr>
          <a:xfrm>
            <a:off x="5534024" y="1181099"/>
            <a:ext cx="5153025" cy="2571751"/>
          </a:xfrm>
        </p:spPr>
        <p:txBody>
          <a:bodyPr/>
          <a:lstStyle/>
          <a:p>
            <a:pPr algn="ctr"/>
            <a:endParaRPr lang="en-GB" sz="3200" dirty="0">
              <a:solidFill>
                <a:schemeClr val="accent5">
                  <a:lumMod val="20000"/>
                  <a:lumOff val="80000"/>
                </a:schemeClr>
              </a:solidFill>
              <a:latin typeface="Arial Rounded MT Bold" panose="020F0704030504030204" pitchFamily="34" charset="0"/>
            </a:endParaRPr>
          </a:p>
          <a:p>
            <a:endParaRPr lang="en-GB" dirty="0"/>
          </a:p>
        </p:txBody>
      </p:sp>
      <p:sp>
        <p:nvSpPr>
          <p:cNvPr id="4" name="TextBox 3">
            <a:extLst>
              <a:ext uri="{FF2B5EF4-FFF2-40B4-BE49-F238E27FC236}">
                <a16:creationId xmlns:a16="http://schemas.microsoft.com/office/drawing/2014/main" id="{E4302DA1-AA10-1F89-D371-994605589A69}"/>
              </a:ext>
            </a:extLst>
          </p:cNvPr>
          <p:cNvSpPr txBox="1"/>
          <p:nvPr/>
        </p:nvSpPr>
        <p:spPr>
          <a:xfrm>
            <a:off x="4686300" y="834299"/>
            <a:ext cx="7505700" cy="2800767"/>
          </a:xfrm>
          <a:prstGeom prst="rect">
            <a:avLst/>
          </a:prstGeom>
          <a:noFill/>
        </p:spPr>
        <p:txBody>
          <a:bodyPr wrap="square">
            <a:spAutoFit/>
          </a:bodyPr>
          <a:lstStyle/>
          <a:p>
            <a:pPr algn="ctr"/>
            <a:r>
              <a:rPr lang="en-GB" sz="2000" dirty="0">
                <a:solidFill>
                  <a:schemeClr val="accent5">
                    <a:lumMod val="20000"/>
                    <a:lumOff val="80000"/>
                  </a:schemeClr>
                </a:solidFill>
                <a:latin typeface="Arial Rounded MT Bold" panose="020F0704030504030204" pitchFamily="34" charset="0"/>
              </a:rPr>
              <a:t>Personal, Social and Emotional Development</a:t>
            </a:r>
          </a:p>
          <a:p>
            <a:pPr algn="ctr"/>
            <a:endParaRPr lang="en-GB" sz="1600" dirty="0">
              <a:solidFill>
                <a:schemeClr val="accent5">
                  <a:lumMod val="20000"/>
                  <a:lumOff val="80000"/>
                </a:schemeClr>
              </a:solidFill>
              <a:latin typeface="Arial Rounded MT Bold" panose="020F0704030504030204" pitchFamily="34" charset="0"/>
            </a:endParaRPr>
          </a:p>
          <a:p>
            <a:pPr algn="ctr"/>
            <a:r>
              <a:rPr lang="en-GB" sz="1400" dirty="0">
                <a:solidFill>
                  <a:schemeClr val="accent5">
                    <a:lumMod val="20000"/>
                    <a:lumOff val="80000"/>
                  </a:schemeClr>
                </a:solidFill>
                <a:latin typeface="Arial Rounded MT Bold" panose="020F0704030504030204" pitchFamily="34" charset="0"/>
              </a:rPr>
              <a:t>In spring Term I the children will be continued to be exposed to different emotions with the help of stories. We will be talking about Goldilocks’ and the bears’ feelings; the bears sadness and anger as they find out that their belongings have been used, eaten and broken by a stranger and how scared Goldilocks was when she saw the bears by the bed she was sleeping in. Valentine’s Day will allow us to explore love and happiness in more detail and to focus more on friendships and their positive affect on us.  Chinese New Year will also bring joy and happiness, focusing on new beginnings and fortune alongside the vibrant colours and costumes. We will be using topic related emotion cards and mirrors to support awareness and  understanding of feelings and emotions. </a:t>
            </a:r>
          </a:p>
        </p:txBody>
      </p:sp>
    </p:spTree>
    <p:extLst>
      <p:ext uri="{BB962C8B-B14F-4D97-AF65-F5344CB8AC3E}">
        <p14:creationId xmlns:p14="http://schemas.microsoft.com/office/powerpoint/2010/main" val="5977413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783D4-E0E5-505D-9E46-E424EAF7536A}"/>
              </a:ext>
            </a:extLst>
          </p:cNvPr>
          <p:cNvSpPr>
            <a:spLocks noGrp="1"/>
          </p:cNvSpPr>
          <p:nvPr>
            <p:ph type="subTitle" idx="1"/>
          </p:nvPr>
        </p:nvSpPr>
        <p:spPr>
          <a:xfrm>
            <a:off x="6096000" y="895350"/>
            <a:ext cx="6029326" cy="2981325"/>
          </a:xfrm>
        </p:spPr>
        <p:txBody>
          <a:bodyPr>
            <a:normAutofit fontScale="40000" lnSpcReduction="20000"/>
          </a:bodyPr>
          <a:lstStyle/>
          <a:p>
            <a:pPr algn="ctr"/>
            <a:r>
              <a:rPr lang="en-GB" sz="6000" dirty="0">
                <a:solidFill>
                  <a:schemeClr val="accent5">
                    <a:lumMod val="20000"/>
                    <a:lumOff val="80000"/>
                  </a:schemeClr>
                </a:solidFill>
                <a:latin typeface="Arial Rounded MT Bold" panose="020F0704030504030204" pitchFamily="34" charset="0"/>
              </a:rPr>
              <a:t>Communication and Language </a:t>
            </a:r>
            <a:br>
              <a:rPr lang="en-GB" sz="6000" dirty="0">
                <a:solidFill>
                  <a:schemeClr val="accent5">
                    <a:lumMod val="20000"/>
                    <a:lumOff val="80000"/>
                  </a:schemeClr>
                </a:solidFill>
                <a:latin typeface="Arial Rounded MT Bold" panose="020F0704030504030204" pitchFamily="34" charset="0"/>
              </a:rPr>
            </a:br>
            <a:br>
              <a:rPr lang="en-GB" sz="4300" dirty="0">
                <a:solidFill>
                  <a:schemeClr val="accent5">
                    <a:lumMod val="20000"/>
                    <a:lumOff val="80000"/>
                  </a:schemeClr>
                </a:solidFill>
                <a:latin typeface="Arial Rounded MT Bold" panose="020F0704030504030204" pitchFamily="34" charset="0"/>
              </a:rPr>
            </a:br>
            <a:r>
              <a:rPr lang="en-GB" sz="3500" dirty="0">
                <a:solidFill>
                  <a:schemeClr val="accent5">
                    <a:lumMod val="20000"/>
                    <a:lumOff val="80000"/>
                  </a:schemeClr>
                </a:solidFill>
                <a:latin typeface="Arial Rounded MT Bold" panose="020F0704030504030204" pitchFamily="34" charset="0"/>
              </a:rPr>
              <a:t>In this term we will continue to be focusing on and anticipating an event from visual or auditory cues. The children will be supported by transition songs, symbols and signs to further support their anticipation and  understanding of the daily routine. Our focus will also be on making requests via alternative ways of communication, such as verbal communication, signing or indicating wants and needs using symbols and vocalisation. </a:t>
            </a:r>
            <a:br>
              <a:rPr lang="en-GB" sz="3500" dirty="0">
                <a:solidFill>
                  <a:schemeClr val="accent5">
                    <a:lumMod val="20000"/>
                    <a:lumOff val="80000"/>
                  </a:schemeClr>
                </a:solidFill>
                <a:latin typeface="Arial Rounded MT Bold" panose="020F0704030504030204" pitchFamily="34" charset="0"/>
              </a:rPr>
            </a:br>
            <a:r>
              <a:rPr lang="en-GB" sz="3500" dirty="0">
                <a:solidFill>
                  <a:schemeClr val="accent5">
                    <a:lumMod val="20000"/>
                    <a:lumOff val="80000"/>
                  </a:schemeClr>
                </a:solidFill>
                <a:latin typeface="Arial Rounded MT Bold" panose="020F0704030504030204" pitchFamily="34" charset="0"/>
              </a:rPr>
              <a:t>We will also begin to focus on two step sequences, e.g. now and next to further support the children’s anticipation of events. </a:t>
            </a:r>
          </a:p>
          <a:p>
            <a:pPr algn="ctr"/>
            <a:r>
              <a:rPr lang="en-GB" sz="3500" dirty="0">
                <a:solidFill>
                  <a:schemeClr val="accent5">
                    <a:lumMod val="20000"/>
                    <a:lumOff val="80000"/>
                  </a:schemeClr>
                </a:solidFill>
                <a:latin typeface="Arial Rounded MT Bold" panose="020F0704030504030204" pitchFamily="34" charset="0"/>
              </a:rPr>
              <a:t>The class has been using basic BSL (British Sign Language) since the beginning of the academic year and the children have been responding to it well; some of them started copying signs and using them appropriately for requests. </a:t>
            </a:r>
            <a:br>
              <a:rPr lang="en-GB" sz="3500" dirty="0">
                <a:solidFill>
                  <a:schemeClr val="accent5">
                    <a:lumMod val="20000"/>
                    <a:lumOff val="80000"/>
                  </a:schemeClr>
                </a:solidFill>
                <a:latin typeface="Arial Rounded MT Bold" panose="020F0704030504030204" pitchFamily="34" charset="0"/>
              </a:rPr>
            </a:br>
            <a:endParaRPr lang="en-GB" sz="3500" dirty="0">
              <a:solidFill>
                <a:schemeClr val="accent5">
                  <a:lumMod val="20000"/>
                  <a:lumOff val="80000"/>
                </a:schemeClr>
              </a:solidFill>
            </a:endParaRPr>
          </a:p>
        </p:txBody>
      </p:sp>
    </p:spTree>
    <p:extLst>
      <p:ext uri="{BB962C8B-B14F-4D97-AF65-F5344CB8AC3E}">
        <p14:creationId xmlns:p14="http://schemas.microsoft.com/office/powerpoint/2010/main" val="483723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783D4-E0E5-505D-9E46-E424EAF7536A}"/>
              </a:ext>
            </a:extLst>
          </p:cNvPr>
          <p:cNvSpPr>
            <a:spLocks noGrp="1"/>
          </p:cNvSpPr>
          <p:nvPr>
            <p:ph type="subTitle" idx="1"/>
          </p:nvPr>
        </p:nvSpPr>
        <p:spPr>
          <a:xfrm>
            <a:off x="6210299" y="1057275"/>
            <a:ext cx="5648326" cy="2733675"/>
          </a:xfrm>
        </p:spPr>
        <p:txBody>
          <a:bodyPr>
            <a:normAutofit fontScale="47500" lnSpcReduction="20000"/>
          </a:bodyPr>
          <a:lstStyle/>
          <a:p>
            <a:pPr algn="ctr"/>
            <a:r>
              <a:rPr lang="en-GB" sz="5400" dirty="0">
                <a:solidFill>
                  <a:schemeClr val="accent5">
                    <a:lumMod val="20000"/>
                    <a:lumOff val="80000"/>
                  </a:schemeClr>
                </a:solidFill>
                <a:latin typeface="Arial Rounded MT Bold" panose="020F0704030504030204" pitchFamily="34" charset="0"/>
              </a:rPr>
              <a:t>Physical Development </a:t>
            </a:r>
            <a:br>
              <a:rPr lang="en-GB" sz="5400" dirty="0">
                <a:solidFill>
                  <a:schemeClr val="accent5">
                    <a:lumMod val="20000"/>
                    <a:lumOff val="80000"/>
                  </a:schemeClr>
                </a:solidFill>
                <a:latin typeface="Arial Rounded MT Bold" panose="020F0704030504030204" pitchFamily="34" charset="0"/>
              </a:rPr>
            </a:br>
            <a:br>
              <a:rPr lang="en-GB" sz="5400" dirty="0">
                <a:solidFill>
                  <a:schemeClr val="accent5">
                    <a:lumMod val="20000"/>
                    <a:lumOff val="80000"/>
                  </a:schemeClr>
                </a:solidFill>
                <a:latin typeface="Arial Rounded MT Bold" panose="020F0704030504030204" pitchFamily="34" charset="0"/>
              </a:rPr>
            </a:br>
            <a:r>
              <a:rPr lang="en-GB" sz="3200" dirty="0">
                <a:solidFill>
                  <a:schemeClr val="accent5">
                    <a:lumMod val="20000"/>
                    <a:lumOff val="80000"/>
                  </a:schemeClr>
                </a:solidFill>
                <a:latin typeface="Arial Rounded MT Bold" panose="020F0704030504030204" pitchFamily="34" charset="0"/>
              </a:rPr>
              <a:t>In this area, as always, our focus will be on the children’s individual physical needs and targets. We will be implementing as many tasks as possible into their classroom based activities and will also provide individual sessions to further practice specific tasks and exercises. Our weekly PE sessions, outdoor learning opportunities, sensory room visits and Move Momentum activities will provide the children the opportunity to carry out and further develop those specific skills set out in their programmes. </a:t>
            </a:r>
            <a:br>
              <a:rPr lang="en-GB" sz="8800" b="1" dirty="0">
                <a:solidFill>
                  <a:schemeClr val="accent5">
                    <a:lumMod val="20000"/>
                    <a:lumOff val="80000"/>
                  </a:schemeClr>
                </a:solidFill>
              </a:rPr>
            </a:br>
            <a:endParaRPr lang="en-GB" dirty="0">
              <a:solidFill>
                <a:schemeClr val="accent5">
                  <a:lumMod val="20000"/>
                  <a:lumOff val="80000"/>
                </a:schemeClr>
              </a:solidFill>
            </a:endParaRPr>
          </a:p>
        </p:txBody>
      </p:sp>
    </p:spTree>
    <p:extLst>
      <p:ext uri="{BB962C8B-B14F-4D97-AF65-F5344CB8AC3E}">
        <p14:creationId xmlns:p14="http://schemas.microsoft.com/office/powerpoint/2010/main" val="3876949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783D4-E0E5-505D-9E46-E424EAF7536A}"/>
              </a:ext>
            </a:extLst>
          </p:cNvPr>
          <p:cNvSpPr>
            <a:spLocks noGrp="1"/>
          </p:cNvSpPr>
          <p:nvPr>
            <p:ph type="subTitle" idx="1"/>
          </p:nvPr>
        </p:nvSpPr>
        <p:spPr>
          <a:xfrm>
            <a:off x="5534024" y="1181099"/>
            <a:ext cx="5153025" cy="2571751"/>
          </a:xfrm>
        </p:spPr>
        <p:txBody>
          <a:bodyPr/>
          <a:lstStyle/>
          <a:p>
            <a:pPr algn="ctr"/>
            <a:endParaRPr lang="en-GB" sz="3200" dirty="0">
              <a:solidFill>
                <a:schemeClr val="accent5">
                  <a:lumMod val="20000"/>
                  <a:lumOff val="80000"/>
                </a:schemeClr>
              </a:solidFill>
              <a:latin typeface="Arial Rounded MT Bold" panose="020F0704030504030204" pitchFamily="34" charset="0"/>
            </a:endParaRPr>
          </a:p>
          <a:p>
            <a:endParaRPr lang="en-GB" dirty="0"/>
          </a:p>
        </p:txBody>
      </p:sp>
      <p:sp>
        <p:nvSpPr>
          <p:cNvPr id="4" name="TextBox 3">
            <a:extLst>
              <a:ext uri="{FF2B5EF4-FFF2-40B4-BE49-F238E27FC236}">
                <a16:creationId xmlns:a16="http://schemas.microsoft.com/office/drawing/2014/main" id="{1C63FFF7-7C48-AFC3-B15C-022C61D4A91C}"/>
              </a:ext>
            </a:extLst>
          </p:cNvPr>
          <p:cNvSpPr txBox="1"/>
          <p:nvPr/>
        </p:nvSpPr>
        <p:spPr>
          <a:xfrm>
            <a:off x="5600700" y="333375"/>
            <a:ext cx="6667500" cy="3477875"/>
          </a:xfrm>
          <a:prstGeom prst="rect">
            <a:avLst/>
          </a:prstGeom>
          <a:noFill/>
        </p:spPr>
        <p:txBody>
          <a:bodyPr wrap="square">
            <a:spAutoFit/>
          </a:bodyPr>
          <a:lstStyle/>
          <a:p>
            <a:pPr algn="ctr"/>
            <a:r>
              <a:rPr lang="en-GB" sz="2400" dirty="0">
                <a:solidFill>
                  <a:schemeClr val="accent5">
                    <a:lumMod val="20000"/>
                    <a:lumOff val="80000"/>
                  </a:schemeClr>
                </a:solidFill>
                <a:latin typeface="Arial Rounded MT Bold" panose="020F0704030504030204" pitchFamily="34" charset="0"/>
              </a:rPr>
              <a:t>Maths</a:t>
            </a:r>
            <a:r>
              <a:rPr lang="en-GB" sz="2400" dirty="0">
                <a:solidFill>
                  <a:schemeClr val="accent5">
                    <a:lumMod val="20000"/>
                    <a:lumOff val="80000"/>
                  </a:schemeClr>
                </a:solidFill>
              </a:rPr>
              <a:t> </a:t>
            </a:r>
          </a:p>
          <a:p>
            <a:endParaRPr lang="en-GB" sz="1400" dirty="0">
              <a:solidFill>
                <a:schemeClr val="accent5">
                  <a:lumMod val="20000"/>
                  <a:lumOff val="80000"/>
                </a:schemeClr>
              </a:solidFill>
            </a:endParaRPr>
          </a:p>
          <a:p>
            <a:pPr algn="ctr"/>
            <a:r>
              <a:rPr lang="en-GB" sz="1400" dirty="0">
                <a:solidFill>
                  <a:schemeClr val="accent5">
                    <a:lumMod val="20000"/>
                    <a:lumOff val="80000"/>
                  </a:schemeClr>
                </a:solidFill>
                <a:latin typeface="Arial Rounded MT Bold" panose="020F0704030504030204" pitchFamily="34" charset="0"/>
              </a:rPr>
              <a:t>During this half term we will be focusing on building awareness on number names  and number recognition up to 10 via number rhymes, counting songs and targeted activities, such as counting out items, 1:1 correspondence and action songs (5 little ducks). The class will also be exposed to mass and capacity, and length and height. The children already have been gaining awareness of big and small during Autumn Term which will be further extended to length and height via activities where they can compare each others’ heights, feet, and measuring Goldilocks hair. The class has been building awareness of ‘more’ and ‘stop’ which will be continued to be practiced throughout Spring Term too. The children have been showing good progress at using ‘more’ and ‘stop’ especially during our messy maths activities where they are offered to choose between more or stop. </a:t>
            </a:r>
          </a:p>
        </p:txBody>
      </p:sp>
    </p:spTree>
    <p:extLst>
      <p:ext uri="{BB962C8B-B14F-4D97-AF65-F5344CB8AC3E}">
        <p14:creationId xmlns:p14="http://schemas.microsoft.com/office/powerpoint/2010/main" val="1034410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783D4-E0E5-505D-9E46-E424EAF7536A}"/>
              </a:ext>
            </a:extLst>
          </p:cNvPr>
          <p:cNvSpPr>
            <a:spLocks noGrp="1"/>
          </p:cNvSpPr>
          <p:nvPr>
            <p:ph type="subTitle" idx="1"/>
          </p:nvPr>
        </p:nvSpPr>
        <p:spPr>
          <a:xfrm>
            <a:off x="5534024" y="1181099"/>
            <a:ext cx="5153025" cy="2571751"/>
          </a:xfrm>
        </p:spPr>
        <p:txBody>
          <a:bodyPr/>
          <a:lstStyle/>
          <a:p>
            <a:pPr algn="ctr"/>
            <a:endParaRPr lang="en-GB" sz="3200" dirty="0">
              <a:solidFill>
                <a:schemeClr val="accent5">
                  <a:lumMod val="20000"/>
                  <a:lumOff val="80000"/>
                </a:schemeClr>
              </a:solidFill>
              <a:latin typeface="Arial Rounded MT Bold" panose="020F0704030504030204" pitchFamily="34" charset="0"/>
            </a:endParaRPr>
          </a:p>
          <a:p>
            <a:endParaRPr lang="en-GB" dirty="0"/>
          </a:p>
        </p:txBody>
      </p:sp>
      <p:sp>
        <p:nvSpPr>
          <p:cNvPr id="4" name="TextBox 3">
            <a:extLst>
              <a:ext uri="{FF2B5EF4-FFF2-40B4-BE49-F238E27FC236}">
                <a16:creationId xmlns:a16="http://schemas.microsoft.com/office/drawing/2014/main" id="{BC247C0C-1011-15E7-6B0A-C6A7290DBB8A}"/>
              </a:ext>
            </a:extLst>
          </p:cNvPr>
          <p:cNvSpPr txBox="1"/>
          <p:nvPr/>
        </p:nvSpPr>
        <p:spPr>
          <a:xfrm>
            <a:off x="6838953" y="0"/>
            <a:ext cx="5353047" cy="3816429"/>
          </a:xfrm>
          <a:prstGeom prst="rect">
            <a:avLst/>
          </a:prstGeom>
          <a:noFill/>
        </p:spPr>
        <p:txBody>
          <a:bodyPr wrap="square">
            <a:spAutoFit/>
          </a:bodyPr>
          <a:lstStyle/>
          <a:p>
            <a:pPr algn="ctr"/>
            <a:r>
              <a:rPr lang="en-GB" dirty="0">
                <a:solidFill>
                  <a:schemeClr val="accent4">
                    <a:lumMod val="50000"/>
                  </a:schemeClr>
                </a:solidFill>
                <a:latin typeface="Arial Rounded MT Bold" panose="020F0704030504030204" pitchFamily="34" charset="0"/>
              </a:rPr>
              <a:t>Literacy </a:t>
            </a:r>
          </a:p>
          <a:p>
            <a:pPr algn="ctr"/>
            <a:endParaRPr lang="en-GB" sz="1400" dirty="0">
              <a:solidFill>
                <a:schemeClr val="accent4">
                  <a:lumMod val="50000"/>
                </a:schemeClr>
              </a:solidFill>
              <a:latin typeface="Arial Rounded MT Bold" panose="020F0704030504030204" pitchFamily="34" charset="0"/>
            </a:endParaRPr>
          </a:p>
          <a:p>
            <a:pPr algn="ctr"/>
            <a:r>
              <a:rPr lang="en-GB" sz="1400" dirty="0">
                <a:solidFill>
                  <a:schemeClr val="accent5">
                    <a:lumMod val="20000"/>
                    <a:lumOff val="80000"/>
                  </a:schemeClr>
                </a:solidFill>
                <a:latin typeface="Arial Rounded MT Bold" panose="020F0704030504030204" pitchFamily="34" charset="0"/>
              </a:rPr>
              <a:t>In literacy the children will be listening to a range of environmental sounds during adult led sensory activities to support their understanding of the world around them and to be able to que in more with their surroundings with the help of auditory and visual support. They will also further practice sound recognition during Monster Phonics activities while some children will be practicing signing. In phonics sessions, some of the children will be practicing ‘</a:t>
            </a:r>
            <a:r>
              <a:rPr lang="en-GB" sz="1400" dirty="0" err="1">
                <a:solidFill>
                  <a:schemeClr val="accent5">
                    <a:lumMod val="20000"/>
                    <a:lumOff val="80000"/>
                  </a:schemeClr>
                </a:solidFill>
                <a:latin typeface="Arial Rounded MT Bold" panose="020F0704030504030204" pitchFamily="34" charset="0"/>
              </a:rPr>
              <a:t>satpin</a:t>
            </a:r>
            <a:r>
              <a:rPr lang="en-GB" sz="1400" dirty="0">
                <a:solidFill>
                  <a:schemeClr val="accent5">
                    <a:lumMod val="20000"/>
                    <a:lumOff val="80000"/>
                  </a:schemeClr>
                </a:solidFill>
                <a:latin typeface="Arial Rounded MT Bold" panose="020F0704030504030204" pitchFamily="34" charset="0"/>
              </a:rPr>
              <a:t>’ sound recognition and matching items to corresponding initial sounds. </a:t>
            </a:r>
          </a:p>
          <a:p>
            <a:pPr algn="ctr"/>
            <a:r>
              <a:rPr lang="en-GB" sz="1400" dirty="0">
                <a:solidFill>
                  <a:schemeClr val="accent5">
                    <a:lumMod val="20000"/>
                    <a:lumOff val="80000"/>
                  </a:schemeClr>
                </a:solidFill>
                <a:latin typeface="Arial Rounded MT Bold" panose="020F0704030504030204" pitchFamily="34" charset="0"/>
              </a:rPr>
              <a:t>The children will be introduced to topic related books and rhymes and will be experimenting with mark making using different media in different textures (e.g. Write Dance, making mark in oat and flour with fingers or paint brushes, exploring playdough, etc). </a:t>
            </a:r>
          </a:p>
        </p:txBody>
      </p:sp>
    </p:spTree>
    <p:extLst>
      <p:ext uri="{BB962C8B-B14F-4D97-AF65-F5344CB8AC3E}">
        <p14:creationId xmlns:p14="http://schemas.microsoft.com/office/powerpoint/2010/main" val="4185971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783D4-E0E5-505D-9E46-E424EAF7536A}"/>
              </a:ext>
            </a:extLst>
          </p:cNvPr>
          <p:cNvSpPr>
            <a:spLocks noGrp="1"/>
          </p:cNvSpPr>
          <p:nvPr>
            <p:ph type="subTitle" idx="1"/>
          </p:nvPr>
        </p:nvSpPr>
        <p:spPr>
          <a:xfrm>
            <a:off x="5534024" y="1181099"/>
            <a:ext cx="5153025" cy="2571751"/>
          </a:xfrm>
        </p:spPr>
        <p:txBody>
          <a:bodyPr/>
          <a:lstStyle/>
          <a:p>
            <a:pPr algn="ctr"/>
            <a:endParaRPr lang="en-GB" sz="3200" dirty="0">
              <a:solidFill>
                <a:schemeClr val="accent5">
                  <a:lumMod val="20000"/>
                  <a:lumOff val="80000"/>
                </a:schemeClr>
              </a:solidFill>
              <a:latin typeface="Arial Rounded MT Bold" panose="020F0704030504030204" pitchFamily="34" charset="0"/>
            </a:endParaRPr>
          </a:p>
          <a:p>
            <a:endParaRPr lang="en-GB" dirty="0"/>
          </a:p>
        </p:txBody>
      </p:sp>
      <p:sp>
        <p:nvSpPr>
          <p:cNvPr id="4" name="TextBox 3">
            <a:extLst>
              <a:ext uri="{FF2B5EF4-FFF2-40B4-BE49-F238E27FC236}">
                <a16:creationId xmlns:a16="http://schemas.microsoft.com/office/drawing/2014/main" id="{304BBAAB-AA06-089C-2685-C861C4A34409}"/>
              </a:ext>
            </a:extLst>
          </p:cNvPr>
          <p:cNvSpPr txBox="1"/>
          <p:nvPr/>
        </p:nvSpPr>
        <p:spPr>
          <a:xfrm>
            <a:off x="5810250" y="603290"/>
            <a:ext cx="6096000" cy="2800767"/>
          </a:xfrm>
          <a:prstGeom prst="rect">
            <a:avLst/>
          </a:prstGeom>
          <a:noFill/>
        </p:spPr>
        <p:txBody>
          <a:bodyPr wrap="square">
            <a:spAutoFit/>
          </a:bodyPr>
          <a:lstStyle/>
          <a:p>
            <a:pPr algn="ctr"/>
            <a:r>
              <a:rPr lang="en-GB" dirty="0">
                <a:solidFill>
                  <a:schemeClr val="accent5">
                    <a:lumMod val="20000"/>
                    <a:lumOff val="80000"/>
                  </a:schemeClr>
                </a:solidFill>
                <a:latin typeface="Arial Rounded MT Bold" panose="020F0704030504030204" pitchFamily="34" charset="0"/>
              </a:rPr>
              <a:t>Understanding </a:t>
            </a:r>
          </a:p>
          <a:p>
            <a:pPr algn="ctr"/>
            <a:r>
              <a:rPr lang="en-GB" dirty="0">
                <a:solidFill>
                  <a:schemeClr val="accent5">
                    <a:lumMod val="20000"/>
                    <a:lumOff val="80000"/>
                  </a:schemeClr>
                </a:solidFill>
                <a:latin typeface="Arial Rounded MT Bold" panose="020F0704030504030204" pitchFamily="34" charset="0"/>
              </a:rPr>
              <a:t>the World  </a:t>
            </a:r>
          </a:p>
          <a:p>
            <a:pPr algn="ctr"/>
            <a:endParaRPr lang="en-GB" sz="1400" dirty="0">
              <a:solidFill>
                <a:schemeClr val="accent5">
                  <a:lumMod val="20000"/>
                  <a:lumOff val="80000"/>
                </a:schemeClr>
              </a:solidFill>
              <a:latin typeface="Arial Rounded MT Bold" panose="020F0704030504030204" pitchFamily="34" charset="0"/>
            </a:endParaRPr>
          </a:p>
          <a:p>
            <a:pPr algn="ctr"/>
            <a:r>
              <a:rPr lang="en-GB" sz="1400" dirty="0">
                <a:solidFill>
                  <a:schemeClr val="accent5">
                    <a:lumMod val="20000"/>
                    <a:lumOff val="80000"/>
                  </a:schemeClr>
                </a:solidFill>
                <a:latin typeface="Arial Rounded MT Bold" panose="020F0704030504030204" pitchFamily="34" charset="0"/>
              </a:rPr>
              <a:t>The children will be accessing cause-and-effect resource to further build their awareness on their actions on object to create a response. Our switch operated highly motivating resources are providing great opportunity for this awareness being built, but it is also demonstrated well during choice making activities where their choice will result in something favourable to them, e.g. choose ‘more’ for more spinning/rolling, or food during meal times. </a:t>
            </a:r>
          </a:p>
          <a:p>
            <a:pPr algn="ctr"/>
            <a:r>
              <a:rPr lang="en-GB" sz="1400" dirty="0">
                <a:solidFill>
                  <a:schemeClr val="accent5">
                    <a:lumMod val="20000"/>
                    <a:lumOff val="80000"/>
                  </a:schemeClr>
                </a:solidFill>
                <a:latin typeface="Arial Rounded MT Bold" panose="020F0704030504030204" pitchFamily="34" charset="0"/>
              </a:rPr>
              <a:t>The class will be exploring the reasons behind  and the celebration of Valentine’s Day and Pancake Day. </a:t>
            </a:r>
          </a:p>
        </p:txBody>
      </p:sp>
    </p:spTree>
    <p:extLst>
      <p:ext uri="{BB962C8B-B14F-4D97-AF65-F5344CB8AC3E}">
        <p14:creationId xmlns:p14="http://schemas.microsoft.com/office/powerpoint/2010/main" val="2099700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A783D4-E0E5-505D-9E46-E424EAF7536A}"/>
              </a:ext>
            </a:extLst>
          </p:cNvPr>
          <p:cNvSpPr>
            <a:spLocks noGrp="1"/>
          </p:cNvSpPr>
          <p:nvPr>
            <p:ph type="subTitle" idx="1"/>
          </p:nvPr>
        </p:nvSpPr>
        <p:spPr>
          <a:xfrm>
            <a:off x="5534024" y="1181099"/>
            <a:ext cx="5153025" cy="2571751"/>
          </a:xfrm>
        </p:spPr>
        <p:txBody>
          <a:bodyPr/>
          <a:lstStyle/>
          <a:p>
            <a:pPr algn="ctr"/>
            <a:endParaRPr lang="en-GB" sz="3200" dirty="0">
              <a:solidFill>
                <a:schemeClr val="accent5">
                  <a:lumMod val="20000"/>
                  <a:lumOff val="80000"/>
                </a:schemeClr>
              </a:solidFill>
              <a:latin typeface="Arial Rounded MT Bold" panose="020F0704030504030204" pitchFamily="34" charset="0"/>
            </a:endParaRPr>
          </a:p>
          <a:p>
            <a:endParaRPr lang="en-GB" dirty="0"/>
          </a:p>
        </p:txBody>
      </p:sp>
      <p:sp>
        <p:nvSpPr>
          <p:cNvPr id="4" name="TextBox 3">
            <a:extLst>
              <a:ext uri="{FF2B5EF4-FFF2-40B4-BE49-F238E27FC236}">
                <a16:creationId xmlns:a16="http://schemas.microsoft.com/office/drawing/2014/main" id="{EB3CFF63-1F48-943C-6F61-1AB4F39F2FBB}"/>
              </a:ext>
            </a:extLst>
          </p:cNvPr>
          <p:cNvSpPr txBox="1"/>
          <p:nvPr/>
        </p:nvSpPr>
        <p:spPr>
          <a:xfrm>
            <a:off x="5943600" y="656868"/>
            <a:ext cx="6096000" cy="2739211"/>
          </a:xfrm>
          <a:prstGeom prst="rect">
            <a:avLst/>
          </a:prstGeom>
          <a:noFill/>
        </p:spPr>
        <p:txBody>
          <a:bodyPr wrap="square">
            <a:spAutoFit/>
          </a:bodyPr>
          <a:lstStyle/>
          <a:p>
            <a:pPr algn="ctr"/>
            <a:r>
              <a:rPr lang="en-GB" dirty="0">
                <a:solidFill>
                  <a:schemeClr val="accent5">
                    <a:lumMod val="20000"/>
                    <a:lumOff val="80000"/>
                  </a:schemeClr>
                </a:solidFill>
                <a:latin typeface="Arial Rounded MT Bold" panose="020F0704030504030204" pitchFamily="34" charset="0"/>
              </a:rPr>
              <a:t>Expressing Art and Design </a:t>
            </a:r>
          </a:p>
          <a:p>
            <a:pPr algn="ctr"/>
            <a:endParaRPr lang="en-GB" sz="1400" dirty="0">
              <a:solidFill>
                <a:schemeClr val="accent5">
                  <a:lumMod val="20000"/>
                  <a:lumOff val="80000"/>
                </a:schemeClr>
              </a:solidFill>
              <a:latin typeface="Arial Rounded MT Bold" panose="020F0704030504030204" pitchFamily="34" charset="0"/>
            </a:endParaRPr>
          </a:p>
          <a:p>
            <a:pPr algn="ctr"/>
            <a:r>
              <a:rPr lang="en-GB" sz="1400" dirty="0">
                <a:solidFill>
                  <a:schemeClr val="accent5">
                    <a:lumMod val="20000"/>
                    <a:lumOff val="80000"/>
                  </a:schemeClr>
                </a:solidFill>
                <a:latin typeface="Arial Rounded MT Bold" panose="020F0704030504030204" pitchFamily="34" charset="0"/>
              </a:rPr>
              <a:t>In this learning area the children will be encouraged to explore and experiment with an increasing range of media and movement through multi-sensory exploration and expression. Our weekly enrichment sessions of music and Move Momentum will provide a perfect opportunity for the children to work towards the above target, and the classroom based art activities will give the children further opportunities to express themselves. This half term we will be making paper plate bear faces using pieces of wool, designing/decorating pancakes, making Valentine chocolate</a:t>
            </a:r>
            <a:r>
              <a:rPr lang="en-GB" sz="1400">
                <a:solidFill>
                  <a:schemeClr val="accent5">
                    <a:lumMod val="20000"/>
                    <a:lumOff val="80000"/>
                  </a:schemeClr>
                </a:solidFill>
                <a:latin typeface="Arial Rounded MT Bold" panose="020F0704030504030204" pitchFamily="34" charset="0"/>
              </a:rPr>
              <a:t>/biscuits and cards. </a:t>
            </a:r>
            <a:endParaRPr lang="en-GB" sz="1400" dirty="0">
              <a:solidFill>
                <a:schemeClr val="accent5">
                  <a:lumMod val="20000"/>
                  <a:lumOff val="80000"/>
                </a:schemeClr>
              </a:solidFill>
              <a:latin typeface="Arial Rounded MT Bold" panose="020F0704030504030204" pitchFamily="34" charset="0"/>
            </a:endParaRPr>
          </a:p>
        </p:txBody>
      </p:sp>
    </p:spTree>
    <p:extLst>
      <p:ext uri="{BB962C8B-B14F-4D97-AF65-F5344CB8AC3E}">
        <p14:creationId xmlns:p14="http://schemas.microsoft.com/office/powerpoint/2010/main" val="1311911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511</TotalTime>
  <Words>918</Words>
  <Application>Microsoft Office PowerPoint</Application>
  <PresentationFormat>Widescreen</PresentationFormat>
  <Paragraphs>33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Aptos Display</vt:lpstr>
      <vt:lpstr>Arial</vt:lpstr>
      <vt:lpstr>Arial Rounded MT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 ebhabha</dc:creator>
  <cp:lastModifiedBy>bea ebhabha</cp:lastModifiedBy>
  <cp:revision>17</cp:revision>
  <dcterms:created xsi:type="dcterms:W3CDTF">2026-01-22T11:40:58Z</dcterms:created>
  <dcterms:modified xsi:type="dcterms:W3CDTF">2026-01-22T20:13:03Z</dcterms:modified>
</cp:coreProperties>
</file>