
<file path=[Content_Types].xml><?xml version="1.0" encoding="utf-8"?>
<Types xmlns="http://schemas.openxmlformats.org/package/2006/content-types">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D81AC-B47E-42F8-AFB4-7182D1F051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FA2EB53-61E6-4DFD-BF5F-AD48DADD4B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7E770A-30FF-41C9-BB02-3F53DA9A29F0}"/>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5" name="Footer Placeholder 4">
            <a:extLst>
              <a:ext uri="{FF2B5EF4-FFF2-40B4-BE49-F238E27FC236}">
                <a16:creationId xmlns:a16="http://schemas.microsoft.com/office/drawing/2014/main" id="{C515A72A-C38E-4CEE-8D4F-8D2E283C20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00B8FD-0AD2-4802-8F99-988DF849D13B}"/>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997532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33E98-62A0-4163-8EB1-1ECF463697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F36DE9-583C-461E-B8E9-D0D0517892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5BF5FB-49D1-4DEE-AEEB-A9424BEE3D4A}"/>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5" name="Footer Placeholder 4">
            <a:extLst>
              <a:ext uri="{FF2B5EF4-FFF2-40B4-BE49-F238E27FC236}">
                <a16:creationId xmlns:a16="http://schemas.microsoft.com/office/drawing/2014/main" id="{34E6ECF1-F1A1-424E-BA36-BB9BEBB865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C87E30-22B7-4553-A88B-BD1057E9A8CD}"/>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29720113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62C3F-59D4-407E-9D59-ED9634C705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D9A9B12-D608-4CA5-9DB0-FD7F7CBCB1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8911E7-D34A-4856-89FA-B9D996672C6E}"/>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5" name="Footer Placeholder 4">
            <a:extLst>
              <a:ext uri="{FF2B5EF4-FFF2-40B4-BE49-F238E27FC236}">
                <a16:creationId xmlns:a16="http://schemas.microsoft.com/office/drawing/2014/main" id="{47FD09CC-8E0C-45B0-A2D3-9F21E12003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4B6B58-2349-480C-82EB-1B6620AD0A88}"/>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1435327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4695C-748B-452D-8A32-34E670AADB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388C61-73A7-4E88-B82B-F6F3DBAA0A8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925EDC2-0F36-4A0C-B831-CBD0DAA9FC3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E5D494D-1589-4869-8AEC-8816810BCA13}"/>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6" name="Footer Placeholder 5">
            <a:extLst>
              <a:ext uri="{FF2B5EF4-FFF2-40B4-BE49-F238E27FC236}">
                <a16:creationId xmlns:a16="http://schemas.microsoft.com/office/drawing/2014/main" id="{879377F4-C5BB-4097-B7C2-F5B757741D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0B0C16-9390-4E15-94BA-B9D8A41B05E8}"/>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3953105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3F454-080F-4941-86EE-98033AC2100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DBBAB1-2AE7-4673-9DAB-BABBDACCF5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97F48E1-C8C4-488D-810E-B65C800A499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B5A8F52-B8EE-4937-A7C9-3EF8F3E7A6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C84E21E-7252-429C-966D-6D9E3D1A20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B397DF-C4BA-4329-8C89-145579EAC610}"/>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8" name="Footer Placeholder 7">
            <a:extLst>
              <a:ext uri="{FF2B5EF4-FFF2-40B4-BE49-F238E27FC236}">
                <a16:creationId xmlns:a16="http://schemas.microsoft.com/office/drawing/2014/main" id="{C7847F50-49E0-43A2-931B-948240961EA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EF96B64-8590-4CD3-B0C0-92FC1B81585B}"/>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20561394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79FF5-A022-48E1-A422-D9345B88E54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B3CDAD2-1239-4CC7-A707-52EF05EF30A4}"/>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4" name="Footer Placeholder 3">
            <a:extLst>
              <a:ext uri="{FF2B5EF4-FFF2-40B4-BE49-F238E27FC236}">
                <a16:creationId xmlns:a16="http://schemas.microsoft.com/office/drawing/2014/main" id="{B486A9DA-9BFF-4EEF-A646-09BF426305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C6CBE2-E30F-453A-9863-23B214166829}"/>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4063402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0181AA-F14B-4819-BCB3-9F6985978E37}"/>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3" name="Footer Placeholder 2">
            <a:extLst>
              <a:ext uri="{FF2B5EF4-FFF2-40B4-BE49-F238E27FC236}">
                <a16:creationId xmlns:a16="http://schemas.microsoft.com/office/drawing/2014/main" id="{D2761E9C-CC08-469C-881C-7443900905B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6626DAB-B4F7-4F02-A9F6-7CDAC3127D6A}"/>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8978543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46C51-70A2-4A0A-9BA8-39CBBD1DCA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7A1A6D-5093-46EB-B566-31095753D5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990A6CA-1226-4E22-A9F1-A71EA394AD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9AF9A7-3F30-4C3B-9AE1-C9E85879CE32}"/>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6" name="Footer Placeholder 5">
            <a:extLst>
              <a:ext uri="{FF2B5EF4-FFF2-40B4-BE49-F238E27FC236}">
                <a16:creationId xmlns:a16="http://schemas.microsoft.com/office/drawing/2014/main" id="{836764F5-F60B-4BC1-A7AC-1D9F75E93F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4590DF-DCC3-41F8-BE7C-677D8225E279}"/>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258952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6621F-0ED9-4B90-A1DE-AEDA991F63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C3A7701-249D-4C94-B6EA-FF3A7DCCA3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FEFD398-5D24-489D-A9E3-E68C1A0FD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1B7A4C-4670-4ECC-B56B-06564E316A99}"/>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6" name="Footer Placeholder 5">
            <a:extLst>
              <a:ext uri="{FF2B5EF4-FFF2-40B4-BE49-F238E27FC236}">
                <a16:creationId xmlns:a16="http://schemas.microsoft.com/office/drawing/2014/main" id="{6F8657F0-607A-4258-9925-A15A2E2501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E20B30-CF7E-4CEA-81D5-FFE06F84FD09}"/>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1789376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E6DBD-82A6-434D-B28B-1F6390BD914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5F8D146-3513-4ADE-B033-9DB61BDD41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36B82B-6F37-45BB-93B8-BF8A21AE1441}"/>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5" name="Footer Placeholder 4">
            <a:extLst>
              <a:ext uri="{FF2B5EF4-FFF2-40B4-BE49-F238E27FC236}">
                <a16:creationId xmlns:a16="http://schemas.microsoft.com/office/drawing/2014/main" id="{4C9BE9DD-BBB9-4FDE-B75F-E4BC321933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B6A08B-1930-4927-84DF-79FE6DF5D3C1}"/>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1659275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7C0339-6259-407C-945F-1FAF7D9426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068BA5-0198-4B62-80ED-206820B805D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36EB8-15F8-4C45-898A-D654A770C3C8}"/>
              </a:ext>
            </a:extLst>
          </p:cNvPr>
          <p:cNvSpPr>
            <a:spLocks noGrp="1"/>
          </p:cNvSpPr>
          <p:nvPr>
            <p:ph type="dt" sz="half" idx="10"/>
          </p:nvPr>
        </p:nvSpPr>
        <p:spPr/>
        <p:txBody>
          <a:bodyPr/>
          <a:lstStyle/>
          <a:p>
            <a:fld id="{1B676E6E-2F3D-47AE-B0A7-58734F43BDB1}" type="datetimeFigureOut">
              <a:rPr lang="en-GB" smtClean="0"/>
              <a:t>10/02/2025</a:t>
            </a:fld>
            <a:endParaRPr lang="en-GB"/>
          </a:p>
        </p:txBody>
      </p:sp>
      <p:sp>
        <p:nvSpPr>
          <p:cNvPr id="5" name="Footer Placeholder 4">
            <a:extLst>
              <a:ext uri="{FF2B5EF4-FFF2-40B4-BE49-F238E27FC236}">
                <a16:creationId xmlns:a16="http://schemas.microsoft.com/office/drawing/2014/main" id="{2F2AF64C-003E-48A7-A68C-ECA952482B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EA29BA-2BDD-44C2-8891-1D91A9BCA4EA}"/>
              </a:ext>
            </a:extLst>
          </p:cNvPr>
          <p:cNvSpPr>
            <a:spLocks noGrp="1"/>
          </p:cNvSpPr>
          <p:nvPr>
            <p:ph type="sldNum" sz="quarter" idx="12"/>
          </p:nvPr>
        </p:nvSpPr>
        <p:spPr/>
        <p:txBody>
          <a:bodyPr/>
          <a:lstStyle/>
          <a:p>
            <a:fld id="{A87A974D-1818-4BA4-A7C7-D8AD949C8B98}" type="slidenum">
              <a:rPr lang="en-GB" smtClean="0"/>
              <a:t>‹#›</a:t>
            </a:fld>
            <a:endParaRPr lang="en-GB"/>
          </a:p>
        </p:txBody>
      </p:sp>
    </p:spTree>
    <p:extLst>
      <p:ext uri="{BB962C8B-B14F-4D97-AF65-F5344CB8AC3E}">
        <p14:creationId xmlns:p14="http://schemas.microsoft.com/office/powerpoint/2010/main" val="2106467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E43A6C-9BA2-402F-94F7-AA04210C07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512454-37C7-4F71-996C-120A1695D3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C4133B-E03F-4DF7-A42C-241F325E6E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676E6E-2F3D-47AE-B0A7-58734F43BDB1}" type="datetimeFigureOut">
              <a:rPr lang="en-GB" smtClean="0"/>
              <a:t>10/02/2025</a:t>
            </a:fld>
            <a:endParaRPr lang="en-GB"/>
          </a:p>
        </p:txBody>
      </p:sp>
      <p:sp>
        <p:nvSpPr>
          <p:cNvPr id="5" name="Footer Placeholder 4">
            <a:extLst>
              <a:ext uri="{FF2B5EF4-FFF2-40B4-BE49-F238E27FC236}">
                <a16:creationId xmlns:a16="http://schemas.microsoft.com/office/drawing/2014/main" id="{3899C541-97BC-4220-A961-DD89BF9192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4546DBB-402C-47B0-B4DA-59B354B25D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7A974D-1818-4BA4-A7C7-D8AD949C8B98}" type="slidenum">
              <a:rPr lang="en-GB" smtClean="0"/>
              <a:t>‹#›</a:t>
            </a:fld>
            <a:endParaRPr lang="en-GB"/>
          </a:p>
        </p:txBody>
      </p:sp>
    </p:spTree>
    <p:extLst>
      <p:ext uri="{BB962C8B-B14F-4D97-AF65-F5344CB8AC3E}">
        <p14:creationId xmlns:p14="http://schemas.microsoft.com/office/powerpoint/2010/main" val="3165769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45109C5-C63A-444B-8EC4-EAF3BA4BE355}"/>
              </a:ext>
            </a:extLst>
          </p:cNvPr>
          <p:cNvSpPr>
            <a:spLocks noGrp="1"/>
          </p:cNvSpPr>
          <p:nvPr>
            <p:ph type="subTitle" idx="1"/>
          </p:nvPr>
        </p:nvSpPr>
        <p:spPr>
          <a:xfrm>
            <a:off x="1666875" y="3124200"/>
            <a:ext cx="9144000" cy="2847975"/>
          </a:xfrm>
        </p:spPr>
        <p:txBody>
          <a:bodyPr>
            <a:normAutofit fontScale="55000" lnSpcReduction="20000"/>
          </a:bodyPr>
          <a:lstStyle/>
          <a:p>
            <a:r>
              <a:rPr lang="en-GB" sz="11500" b="1" dirty="0">
                <a:solidFill>
                  <a:schemeClr val="bg1"/>
                </a:solidFill>
              </a:rPr>
              <a:t>Squirrel Class </a:t>
            </a:r>
          </a:p>
          <a:p>
            <a:endParaRPr lang="en-GB" sz="6000" b="1" dirty="0">
              <a:solidFill>
                <a:schemeClr val="bg1"/>
              </a:solidFill>
            </a:endParaRPr>
          </a:p>
          <a:p>
            <a:r>
              <a:rPr lang="en-GB" sz="8700" b="1" dirty="0">
                <a:solidFill>
                  <a:schemeClr val="bg1"/>
                </a:solidFill>
              </a:rPr>
              <a:t>Celebrations</a:t>
            </a:r>
          </a:p>
          <a:p>
            <a:r>
              <a:rPr lang="en-GB" sz="6000" b="1" dirty="0">
                <a:solidFill>
                  <a:schemeClr val="bg1"/>
                </a:solidFill>
              </a:rPr>
              <a:t> </a:t>
            </a:r>
          </a:p>
          <a:p>
            <a:r>
              <a:rPr lang="en-GB" sz="4700" b="1" dirty="0">
                <a:solidFill>
                  <a:schemeClr val="bg1"/>
                </a:solidFill>
              </a:rPr>
              <a:t>Autumn Term II 2024 </a:t>
            </a:r>
          </a:p>
        </p:txBody>
      </p:sp>
    </p:spTree>
    <p:extLst>
      <p:ext uri="{BB962C8B-B14F-4D97-AF65-F5344CB8AC3E}">
        <p14:creationId xmlns:p14="http://schemas.microsoft.com/office/powerpoint/2010/main" val="2232640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45109C5-C63A-444B-8EC4-EAF3BA4BE355}"/>
              </a:ext>
            </a:extLst>
          </p:cNvPr>
          <p:cNvSpPr>
            <a:spLocks noGrp="1"/>
          </p:cNvSpPr>
          <p:nvPr>
            <p:ph type="subTitle" idx="1"/>
          </p:nvPr>
        </p:nvSpPr>
        <p:spPr>
          <a:xfrm>
            <a:off x="1666875" y="3124200"/>
            <a:ext cx="9144000" cy="2847975"/>
          </a:xfrm>
        </p:spPr>
        <p:txBody>
          <a:bodyPr>
            <a:normAutofit fontScale="92500" lnSpcReduction="10000"/>
          </a:bodyPr>
          <a:lstStyle/>
          <a:p>
            <a:r>
              <a:rPr lang="en-GB" sz="2800" b="1" dirty="0">
                <a:solidFill>
                  <a:schemeClr val="bg1"/>
                </a:solidFill>
              </a:rPr>
              <a:t>During this half term we will be learning about and exploring the following celebrations: </a:t>
            </a:r>
          </a:p>
          <a:p>
            <a:endParaRPr lang="en-GB" sz="2000" b="1" dirty="0">
              <a:solidFill>
                <a:schemeClr val="bg1"/>
              </a:solidFill>
            </a:endParaRPr>
          </a:p>
          <a:p>
            <a:pPr marL="342900" indent="-342900" algn="l">
              <a:buFont typeface="Arial" panose="020B0604020202020204" pitchFamily="34" charset="0"/>
              <a:buChar char="•"/>
            </a:pPr>
            <a:r>
              <a:rPr lang="en-GB" sz="2000" b="1" dirty="0">
                <a:solidFill>
                  <a:schemeClr val="bg1"/>
                </a:solidFill>
              </a:rPr>
              <a:t>Bonfire night – fireworks </a:t>
            </a:r>
          </a:p>
          <a:p>
            <a:pPr marL="342900" indent="-342900" algn="l">
              <a:buFont typeface="Arial" panose="020B0604020202020204" pitchFamily="34" charset="0"/>
              <a:buChar char="•"/>
            </a:pPr>
            <a:r>
              <a:rPr lang="en-GB" sz="2000" b="1" dirty="0">
                <a:solidFill>
                  <a:schemeClr val="bg1"/>
                </a:solidFill>
              </a:rPr>
              <a:t>Remembrance day </a:t>
            </a:r>
          </a:p>
          <a:p>
            <a:pPr marL="342900" indent="-342900" algn="l">
              <a:buFont typeface="Arial" panose="020B0604020202020204" pitchFamily="34" charset="0"/>
              <a:buChar char="•"/>
            </a:pPr>
            <a:r>
              <a:rPr lang="en-GB" sz="2000" b="1" dirty="0">
                <a:solidFill>
                  <a:schemeClr val="bg1"/>
                </a:solidFill>
              </a:rPr>
              <a:t>25</a:t>
            </a:r>
            <a:r>
              <a:rPr lang="en-GB" sz="2000" b="1" baseline="30000" dirty="0">
                <a:solidFill>
                  <a:schemeClr val="bg1"/>
                </a:solidFill>
              </a:rPr>
              <a:t>th</a:t>
            </a:r>
            <a:r>
              <a:rPr lang="en-GB" sz="2000" b="1" dirty="0">
                <a:solidFill>
                  <a:schemeClr val="bg1"/>
                </a:solidFill>
              </a:rPr>
              <a:t> anniversary of the operation of the International Space Station – ‘Whatever next’ story by Jill Murphy</a:t>
            </a:r>
          </a:p>
          <a:p>
            <a:pPr marL="342900" indent="-342900" algn="l">
              <a:buFont typeface="Arial" panose="020B0604020202020204" pitchFamily="34" charset="0"/>
              <a:buChar char="•"/>
            </a:pPr>
            <a:r>
              <a:rPr lang="en-GB" sz="2000" b="1" dirty="0">
                <a:solidFill>
                  <a:schemeClr val="bg1"/>
                </a:solidFill>
              </a:rPr>
              <a:t>Christmas </a:t>
            </a:r>
          </a:p>
        </p:txBody>
      </p:sp>
    </p:spTree>
    <p:extLst>
      <p:ext uri="{BB962C8B-B14F-4D97-AF65-F5344CB8AC3E}">
        <p14:creationId xmlns:p14="http://schemas.microsoft.com/office/powerpoint/2010/main" val="98995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45109C5-C63A-444B-8EC4-EAF3BA4BE355}"/>
              </a:ext>
            </a:extLst>
          </p:cNvPr>
          <p:cNvSpPr>
            <a:spLocks noGrp="1"/>
          </p:cNvSpPr>
          <p:nvPr>
            <p:ph type="subTitle" idx="1"/>
          </p:nvPr>
        </p:nvSpPr>
        <p:spPr>
          <a:xfrm>
            <a:off x="1666875" y="2752725"/>
            <a:ext cx="9144000" cy="3228976"/>
          </a:xfrm>
        </p:spPr>
        <p:txBody>
          <a:bodyPr>
            <a:normAutofit fontScale="9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300" b="1" i="0" u="none" strike="noStrike" kern="1200" cap="none" spc="0" normalizeH="0" baseline="0" noProof="0" dirty="0">
                <a:ln>
                  <a:noFill/>
                </a:ln>
                <a:solidFill>
                  <a:prstClr val="white"/>
                </a:solidFill>
                <a:effectLst/>
                <a:uLnTx/>
                <a:uFillTx/>
                <a:latin typeface="Calibri" panose="020F0502020204030204"/>
                <a:ea typeface="+mn-ea"/>
                <a:cs typeface="+mn-cs"/>
              </a:rPr>
              <a:t>Personal, social and emotional development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a:ln>
                  <a:noFill/>
                </a:ln>
                <a:solidFill>
                  <a:prstClr val="white"/>
                </a:solidFill>
                <a:effectLst/>
                <a:uLnTx/>
                <a:uFillTx/>
                <a:latin typeface="Calibri" panose="020F0502020204030204"/>
                <a:ea typeface="+mn-ea"/>
                <a:cs typeface="+mn-cs"/>
              </a:rPr>
              <a:t>This half term will provide us with plenty of opportunities to learn about different celebrations across the world and to demonstrate togetherness. Through these social activities, we will be re-visiting the basic emotions as it is a vital part of the early years to be able to communicate emotions in different ways to support the children’s wellbeing. We will be experiencing emotions during the build up to Christmas through all the Christmas activities.  </a:t>
            </a:r>
          </a:p>
          <a:p>
            <a:endParaRPr lang="en-GB" sz="4700" b="1" dirty="0">
              <a:solidFill>
                <a:schemeClr val="bg1"/>
              </a:solidFill>
            </a:endParaRPr>
          </a:p>
        </p:txBody>
      </p:sp>
    </p:spTree>
    <p:extLst>
      <p:ext uri="{BB962C8B-B14F-4D97-AF65-F5344CB8AC3E}">
        <p14:creationId xmlns:p14="http://schemas.microsoft.com/office/powerpoint/2010/main" val="1228431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45109C5-C63A-444B-8EC4-EAF3BA4BE355}"/>
              </a:ext>
            </a:extLst>
          </p:cNvPr>
          <p:cNvSpPr>
            <a:spLocks noGrp="1"/>
          </p:cNvSpPr>
          <p:nvPr>
            <p:ph type="subTitle" idx="1"/>
          </p:nvPr>
        </p:nvSpPr>
        <p:spPr>
          <a:xfrm>
            <a:off x="1666875" y="2457450"/>
            <a:ext cx="9144000" cy="3514725"/>
          </a:xfrm>
        </p:spPr>
        <p:txBody>
          <a:bodyP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Calibri" panose="020F0502020204030204"/>
                <a:ea typeface="+mn-ea"/>
                <a:cs typeface="+mn-cs"/>
              </a:rPr>
              <a:t>Communication and language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Calibri" panose="020F0502020204030204"/>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We will continue to focus on understanding visual and or auditory clues that suggest what might happen next to further develop the children’s understanding of the daily routine, a story line and the count down to Christmas. The children will be supported verbally and/or by communication symbols to begin to understand 2 step sequences (e.g. ‘now’ ‘next’) and to begin to make a request verbally or via symbols. </a:t>
            </a:r>
          </a:p>
          <a:p>
            <a:pPr marL="0" marR="0" lvl="0" indent="0" defTabSz="914400" rtl="0" eaLnBrk="1" fontAlgn="auto" latinLnBrk="0" hangingPunct="1">
              <a:lnSpc>
                <a:spcPct val="100000"/>
              </a:lnSpc>
              <a:spcBef>
                <a:spcPts val="0"/>
              </a:spcBef>
              <a:spcAft>
                <a:spcPts val="0"/>
              </a:spcAft>
              <a:buClrTx/>
              <a:buSzTx/>
              <a:buFontTx/>
              <a:buNone/>
              <a:tabLst/>
              <a:defRPr/>
            </a:pPr>
            <a:r>
              <a:rPr lang="en-GB" sz="2000" b="1" dirty="0">
                <a:solidFill>
                  <a:prstClr val="white"/>
                </a:solidFill>
                <a:latin typeface="Calibri" panose="020F0502020204030204"/>
              </a:rPr>
              <a:t>Total communication and language rich environment will enable children to make connection between spoken language and alternative communication systems. </a:t>
            </a:r>
            <a:endPar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endParaRPr>
          </a:p>
          <a:p>
            <a:endParaRPr lang="en-GB" sz="4700" b="1" dirty="0">
              <a:solidFill>
                <a:schemeClr val="bg1"/>
              </a:solidFill>
            </a:endParaRPr>
          </a:p>
        </p:txBody>
      </p:sp>
    </p:spTree>
    <p:extLst>
      <p:ext uri="{BB962C8B-B14F-4D97-AF65-F5344CB8AC3E}">
        <p14:creationId xmlns:p14="http://schemas.microsoft.com/office/powerpoint/2010/main" val="3420965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45109C5-C63A-444B-8EC4-EAF3BA4BE355}"/>
              </a:ext>
            </a:extLst>
          </p:cNvPr>
          <p:cNvSpPr>
            <a:spLocks noGrp="1"/>
          </p:cNvSpPr>
          <p:nvPr>
            <p:ph type="subTitle" idx="1"/>
          </p:nvPr>
        </p:nvSpPr>
        <p:spPr>
          <a:xfrm>
            <a:off x="1666875" y="2552700"/>
            <a:ext cx="9144000" cy="3419475"/>
          </a:xfrm>
        </p:spPr>
        <p:txBody>
          <a:bodyPr>
            <a:normAutofit lnSpcReduction="1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Calibri" panose="020F0502020204030204"/>
                <a:ea typeface="+mn-ea"/>
                <a:cs typeface="+mn-cs"/>
              </a:rPr>
              <a:t>Physical development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chemeClr val="bg1"/>
                </a:solidFill>
                <a:effectLst/>
                <a:uLnTx/>
                <a:uFillTx/>
                <a:latin typeface="Calibri" panose="020F0502020204030204"/>
                <a:ea typeface="+mn-ea"/>
                <a:cs typeface="+mn-cs"/>
              </a:rPr>
              <a:t>The children will</a:t>
            </a:r>
            <a:r>
              <a:rPr lang="en-GB" sz="2000" b="1" dirty="0">
                <a:solidFill>
                  <a:schemeClr val="bg1"/>
                </a:solidFill>
                <a:latin typeface="Calibri" panose="020F0502020204030204"/>
              </a:rPr>
              <a:t> be continuing to complete their physio exercises on a regular basis with sufficient support. They will have lots of opportunities to practice and work on their fine motor skills while manipulating with salt dough, edible dough and when icing cookies. These skills will include grasping and releasing tools (rolling pin, cookie cutters, etc), pinching, opening hands for handprints, just to mention a few. The children are always encouraged to use active movements in their upper limbs for extensions and flexions. The children are motivated and supported during PE lessons and Move Momentum to activate their bodies to their best abilities. </a:t>
            </a:r>
            <a:endPar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8943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45109C5-C63A-444B-8EC4-EAF3BA4BE355}"/>
              </a:ext>
            </a:extLst>
          </p:cNvPr>
          <p:cNvSpPr>
            <a:spLocks noGrp="1"/>
          </p:cNvSpPr>
          <p:nvPr>
            <p:ph type="subTitle" idx="1"/>
          </p:nvPr>
        </p:nvSpPr>
        <p:spPr>
          <a:xfrm>
            <a:off x="1524000" y="2333624"/>
            <a:ext cx="9144000" cy="3762376"/>
          </a:xfrm>
        </p:spPr>
        <p:txBody>
          <a:bodyPr>
            <a:normAutofit/>
          </a:bodyPr>
          <a:lstStyle/>
          <a:p>
            <a:pPr algn="ctr"/>
            <a:r>
              <a:rPr lang="en-GB" sz="4000" b="1" dirty="0">
                <a:solidFill>
                  <a:schemeClr val="bg1"/>
                </a:solidFill>
              </a:rPr>
              <a:t>Maths</a:t>
            </a:r>
          </a:p>
          <a:p>
            <a:endParaRPr lang="en-GB" sz="2000" dirty="0">
              <a:solidFill>
                <a:schemeClr val="bg1"/>
              </a:solidFill>
            </a:endParaRPr>
          </a:p>
          <a:p>
            <a:r>
              <a:rPr lang="en-GB" sz="2000" b="1" dirty="0">
                <a:solidFill>
                  <a:schemeClr val="bg1"/>
                </a:solidFill>
              </a:rPr>
              <a:t>This half term in maths we will be focusing on colours, changing colours and making patterns using colours. The children will be experimenting with sensory activities using paint, coloured water, coloured playdough, salt dough and icing to support their learning and to embed their colour recognition. We will be using light up resources during Bucket time and will decorate the class room with multi-coloured Christmas lights, giving even more opportunities to talk and learn about colours. </a:t>
            </a:r>
          </a:p>
          <a:p>
            <a:r>
              <a:rPr lang="en-GB" sz="2000" b="1" dirty="0">
                <a:solidFill>
                  <a:schemeClr val="bg1"/>
                </a:solidFill>
              </a:rPr>
              <a:t>We will also continue to strengthen the children’s number knowledge via rhymes, songs, and other topic related maths activities. </a:t>
            </a:r>
          </a:p>
          <a:p>
            <a:endParaRPr lang="en-GB" sz="4700" b="1" dirty="0">
              <a:solidFill>
                <a:schemeClr val="bg1"/>
              </a:solidFill>
            </a:endParaRPr>
          </a:p>
        </p:txBody>
      </p:sp>
    </p:spTree>
    <p:extLst>
      <p:ext uri="{BB962C8B-B14F-4D97-AF65-F5344CB8AC3E}">
        <p14:creationId xmlns:p14="http://schemas.microsoft.com/office/powerpoint/2010/main" val="3125271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45109C5-C63A-444B-8EC4-EAF3BA4BE355}"/>
              </a:ext>
            </a:extLst>
          </p:cNvPr>
          <p:cNvSpPr>
            <a:spLocks noGrp="1"/>
          </p:cNvSpPr>
          <p:nvPr>
            <p:ph type="subTitle" idx="1"/>
          </p:nvPr>
        </p:nvSpPr>
        <p:spPr>
          <a:xfrm>
            <a:off x="1590675" y="2552700"/>
            <a:ext cx="9144000" cy="3333750"/>
          </a:xfrm>
        </p:spPr>
        <p:txBody>
          <a:bodyPr>
            <a:normAutofit/>
          </a:bodyPr>
          <a:lstStyle/>
          <a:p>
            <a:pPr algn="ctr"/>
            <a:r>
              <a:rPr lang="en-GB" sz="4000" b="1" dirty="0">
                <a:solidFill>
                  <a:schemeClr val="bg1"/>
                </a:solidFill>
              </a:rPr>
              <a:t>Literacy </a:t>
            </a:r>
          </a:p>
          <a:p>
            <a:pPr algn="ctr"/>
            <a:endParaRPr lang="en-GB" sz="2000" b="1" dirty="0">
              <a:solidFill>
                <a:schemeClr val="bg1"/>
              </a:solidFill>
            </a:endParaRPr>
          </a:p>
          <a:p>
            <a:pPr algn="ctr"/>
            <a:r>
              <a:rPr lang="en-GB" sz="2000" b="1" dirty="0">
                <a:solidFill>
                  <a:schemeClr val="bg1"/>
                </a:solidFill>
              </a:rPr>
              <a:t>In literacy the children will be introduced to topic related stories, rhymes and songs. They will be experiencing sensory stories to support individual learning needs and to further motivate and engage the children with their learning. During rhyme times the children will be able to anticipate key phrases and actions and will be able to join in with the support of communication switches. Some children will be continuing with the Monster Phonics programme and will be encouraged to match initial sounds to their corresponding letters during small group activities. </a:t>
            </a:r>
            <a:endParaRPr lang="en-GB" sz="4000" dirty="0">
              <a:solidFill>
                <a:schemeClr val="bg1"/>
              </a:solidFill>
            </a:endParaRPr>
          </a:p>
          <a:p>
            <a:endParaRPr lang="en-GB" sz="4700" b="1" dirty="0">
              <a:solidFill>
                <a:schemeClr val="bg1"/>
              </a:solidFill>
            </a:endParaRPr>
          </a:p>
        </p:txBody>
      </p:sp>
    </p:spTree>
    <p:extLst>
      <p:ext uri="{BB962C8B-B14F-4D97-AF65-F5344CB8AC3E}">
        <p14:creationId xmlns:p14="http://schemas.microsoft.com/office/powerpoint/2010/main" val="2010436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45109C5-C63A-444B-8EC4-EAF3BA4BE355}"/>
              </a:ext>
            </a:extLst>
          </p:cNvPr>
          <p:cNvSpPr>
            <a:spLocks noGrp="1"/>
          </p:cNvSpPr>
          <p:nvPr>
            <p:ph type="subTitle" idx="1"/>
          </p:nvPr>
        </p:nvSpPr>
        <p:spPr>
          <a:xfrm>
            <a:off x="1524000" y="3352801"/>
            <a:ext cx="9144000" cy="3171824"/>
          </a:xfrm>
        </p:spPr>
        <p:txBody>
          <a:bodyPr>
            <a:normAutofit fontScale="92500" lnSpcReduction="20000"/>
          </a:bodyPr>
          <a:lstStyle/>
          <a:p>
            <a:pPr algn="ctr"/>
            <a:r>
              <a:rPr lang="en-GB" sz="4000" b="1" dirty="0">
                <a:solidFill>
                  <a:schemeClr val="bg1"/>
                </a:solidFill>
              </a:rPr>
              <a:t>Understanding the world </a:t>
            </a:r>
          </a:p>
          <a:p>
            <a:pPr algn="ctr"/>
            <a:endParaRPr lang="en-GB" sz="2000" b="1" dirty="0">
              <a:solidFill>
                <a:schemeClr val="bg1"/>
              </a:solidFill>
            </a:endParaRPr>
          </a:p>
          <a:p>
            <a:pPr algn="ctr"/>
            <a:r>
              <a:rPr lang="en-GB" sz="2000" b="1" dirty="0">
                <a:solidFill>
                  <a:schemeClr val="bg1"/>
                </a:solidFill>
              </a:rPr>
              <a:t>The children will be introduced to different celebrations and traditions in an age related manner with the support of sensory stories and rhymes. Activities and role play will be provided to support their understanding in a practical way. We will also continue to have Bucket time which allows the children to better understand how things work in their environment. </a:t>
            </a:r>
          </a:p>
          <a:p>
            <a:pPr algn="ctr"/>
            <a:endParaRPr lang="en-GB" sz="4200" b="1" dirty="0">
              <a:solidFill>
                <a:schemeClr val="bg1"/>
              </a:solidFill>
            </a:endParaRPr>
          </a:p>
          <a:p>
            <a:r>
              <a:rPr lang="en-GB" sz="4800" b="1" dirty="0">
                <a:solidFill>
                  <a:schemeClr val="bg1"/>
                </a:solidFill>
              </a:rPr>
              <a:t> </a:t>
            </a:r>
          </a:p>
          <a:p>
            <a:endParaRPr lang="en-GB" sz="4700" b="1" dirty="0">
              <a:solidFill>
                <a:schemeClr val="bg1"/>
              </a:solidFill>
            </a:endParaRPr>
          </a:p>
        </p:txBody>
      </p:sp>
    </p:spTree>
    <p:extLst>
      <p:ext uri="{BB962C8B-B14F-4D97-AF65-F5344CB8AC3E}">
        <p14:creationId xmlns:p14="http://schemas.microsoft.com/office/powerpoint/2010/main" val="738101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8000" b="-38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45109C5-C63A-444B-8EC4-EAF3BA4BE355}"/>
              </a:ext>
            </a:extLst>
          </p:cNvPr>
          <p:cNvSpPr>
            <a:spLocks noGrp="1"/>
          </p:cNvSpPr>
          <p:nvPr>
            <p:ph type="subTitle" idx="1"/>
          </p:nvPr>
        </p:nvSpPr>
        <p:spPr>
          <a:xfrm>
            <a:off x="1485900" y="2428875"/>
            <a:ext cx="9220200" cy="4152899"/>
          </a:xfrm>
        </p:spPr>
        <p:txBody>
          <a:bodyPr>
            <a:normAutofit/>
          </a:bodyPr>
          <a:lstStyle/>
          <a:p>
            <a:pPr algn="ctr"/>
            <a:r>
              <a:rPr lang="en-GB" sz="4000" b="1" dirty="0">
                <a:solidFill>
                  <a:schemeClr val="bg1"/>
                </a:solidFill>
              </a:rPr>
              <a:t>Expressive art and design </a:t>
            </a:r>
          </a:p>
          <a:p>
            <a:pPr algn="ctr"/>
            <a:endParaRPr lang="en-GB" sz="2000" b="1" dirty="0">
              <a:solidFill>
                <a:schemeClr val="bg1"/>
              </a:solidFill>
            </a:endParaRPr>
          </a:p>
          <a:p>
            <a:r>
              <a:rPr lang="en-GB" sz="2000" b="1" dirty="0">
                <a:solidFill>
                  <a:schemeClr val="bg1"/>
                </a:solidFill>
              </a:rPr>
              <a:t>The children will continue to have the opportunity to take part in Move Momentum, a sensory music session where the they are encouraged to respond to music via bodily movement. They also have the opportunity to explore different musical instruments during our weekly music lessons. </a:t>
            </a:r>
          </a:p>
          <a:p>
            <a:r>
              <a:rPr lang="en-GB" sz="2000" b="1" dirty="0">
                <a:solidFill>
                  <a:schemeClr val="bg1"/>
                </a:solidFill>
              </a:rPr>
              <a:t>In class and in our outdoor learning area they will have the opportunity to explore and experiment with different textures and materials when creating a piece of art. We will be using paint, glitter, salt dough, gingerbread dough to be creative. </a:t>
            </a:r>
          </a:p>
          <a:p>
            <a:endParaRPr lang="en-GB" sz="4700" b="1" dirty="0">
              <a:solidFill>
                <a:schemeClr val="bg1"/>
              </a:solidFill>
            </a:endParaRPr>
          </a:p>
        </p:txBody>
      </p:sp>
    </p:spTree>
    <p:extLst>
      <p:ext uri="{BB962C8B-B14F-4D97-AF65-F5344CB8AC3E}">
        <p14:creationId xmlns:p14="http://schemas.microsoft.com/office/powerpoint/2010/main" val="24109093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TotalTime>
  <Words>720</Words>
  <Application>Microsoft Office PowerPoint</Application>
  <PresentationFormat>Widescreen</PresentationFormat>
  <Paragraphs>37</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Beata Ebhabha</dc:creator>
  <cp:lastModifiedBy>A WHEELER</cp:lastModifiedBy>
  <cp:revision>16</cp:revision>
  <dcterms:created xsi:type="dcterms:W3CDTF">2024-11-06T18:29:35Z</dcterms:created>
  <dcterms:modified xsi:type="dcterms:W3CDTF">2025-02-10T14:29:17Z</dcterms:modified>
</cp:coreProperties>
</file>