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14"/>
  </p:notesMasterIdLst>
  <p:handoutMasterIdLst>
    <p:handoutMasterId r:id="rId15"/>
  </p:handout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27" autoAdjust="0"/>
  </p:normalViewPr>
  <p:slideViewPr>
    <p:cSldViewPr snapToGrid="0">
      <p:cViewPr varScale="1">
        <p:scale>
          <a:sx n="85" d="100"/>
          <a:sy n="85" d="100"/>
        </p:scale>
        <p:origin x="590" y="53"/>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58" d="100"/>
          <a:sy n="58" d="100"/>
        </p:scale>
        <p:origin x="3240" y="6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8F6756E-81DA-9FAC-70D8-556F658BDDA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EBEDD12-BCD5-485B-BCBC-34BB01D7923C}" type="datetimeFigureOut">
              <a:rPr lang="en-US" smtClean="0"/>
              <a:t>11/6/2025</a:t>
            </a:fld>
            <a:endParaRPr lang="en-US" dirty="0"/>
          </a:p>
        </p:txBody>
      </p:sp>
      <p:sp>
        <p:nvSpPr>
          <p:cNvPr id="6" name="Slide Number Placeholder 5">
            <a:extLst>
              <a:ext uri="{FF2B5EF4-FFF2-40B4-BE49-F238E27FC236}">
                <a16:creationId xmlns:a16="http://schemas.microsoft.com/office/drawing/2014/main" id="{A771D415-D05A-7067-CCD3-457153D96C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C230DF-5933-439D-898F-38E9AC9BA688}" type="slidenum">
              <a:rPr lang="en-US" smtClean="0"/>
              <a:t>‹#›</a:t>
            </a:fld>
            <a:endParaRPr lang="en-US" dirty="0"/>
          </a:p>
        </p:txBody>
      </p:sp>
      <p:sp>
        <p:nvSpPr>
          <p:cNvPr id="7" name="Footer Placeholder 6">
            <a:extLst>
              <a:ext uri="{FF2B5EF4-FFF2-40B4-BE49-F238E27FC236}">
                <a16:creationId xmlns:a16="http://schemas.microsoft.com/office/drawing/2014/main" id="{B97095E3-54D2-CFD2-4F49-7536FC8641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8" name="Header Placeholder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E7A52F-9D89-7442-A8E9-48D1527B5F6B}" type="datetimeFigureOut">
              <a:rPr lang="en-US" smtClean="0"/>
              <a:t>11/6/2025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anchor="b" anchorCtr="0">
            <a:noAutofit/>
          </a:bodyPr>
          <a:lstStyle>
            <a:lvl1pPr>
              <a:defRPr sz="4400" b="1" i="0" spc="50" baseline="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a:normAutofit/>
          </a:bodyPr>
          <a:lstStyle>
            <a:lvl1pPr marL="283464" indent="-283464">
              <a:lnSpc>
                <a:spcPct val="80000"/>
              </a:lnSpc>
              <a:spcBef>
                <a:spcPts val="2200"/>
              </a:spcBef>
              <a:buFont typeface="Arial" panose="020B0604020202020204" pitchFamily="34" charset="0"/>
              <a:buChar char="•"/>
              <a:defRPr lang="en-US" sz="2400" b="1" i="0" kern="1200" dirty="0">
                <a:solidFill>
                  <a:schemeClr val="tx2">
                    <a:lumMod val="75000"/>
                  </a:schemeClr>
                </a:solidFill>
                <a:latin typeface="+mn-lt"/>
                <a:ea typeface="+mn-ea"/>
                <a:cs typeface="+mn-cs"/>
              </a:defRPr>
            </a:lvl1pPr>
            <a:lvl2pPr indent="-283464">
              <a:spcBef>
                <a:spcPts val="6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Slide Number Placehold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a:lstStyle/>
          <a:p>
            <a:fld id="{294A09A9-5501-47C1-A89A-A340965A2BE2}" type="slidenum">
              <a:rPr lang="en-US" smtClean="0"/>
              <a:pPr/>
              <a:t>‹#›</a:t>
            </a:fld>
            <a:endParaRPr lang="en-US" dirty="0">
              <a:latin typeface="+mn-lt"/>
            </a:endParaRPr>
          </a:p>
        </p:txBody>
      </p:sp>
      <p:sp>
        <p:nvSpPr>
          <p:cNvPr id="42" name="Date Placeholder 41">
            <a:extLst>
              <a:ext uri="{FF2B5EF4-FFF2-40B4-BE49-F238E27FC236}">
                <a16:creationId xmlns:a16="http://schemas.microsoft.com/office/drawing/2014/main" id="{29CE2856-DB8F-5603-C085-74C70560FAC8}"/>
              </a:ext>
            </a:extLst>
          </p:cNvPr>
          <p:cNvSpPr>
            <a:spLocks noGrp="1"/>
          </p:cNvSpPr>
          <p:nvPr>
            <p:ph type="dt" sz="half" idx="25"/>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3"/>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a:noAutofit/>
          </a:bodyPr>
          <a:lstStyle>
            <a:lvl1pPr marL="0" indent="0" algn="ctr">
              <a:buNone/>
              <a:defRPr sz="2000">
                <a:solidFill>
                  <a:schemeClr val="tx1"/>
                </a:solidFill>
              </a:defRPr>
            </a:lvl1p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anchor="b" anchorCtr="0">
            <a:noAutofit/>
          </a:bodyPr>
          <a:lstStyle>
            <a:lvl1pPr>
              <a:defRPr sz="6000" b="1" i="0" baseline="0">
                <a:solidFill>
                  <a:schemeClr val="tx1"/>
                </a:solidFill>
                <a:latin typeface="+mj-lt"/>
              </a:defRPr>
            </a:lvl1pPr>
          </a:lstStyle>
          <a:p>
            <a:r>
              <a:rPr lang="en-US" dirty="0"/>
              <a:t>Click to add title </a:t>
            </a:r>
          </a:p>
        </p:txBody>
      </p:sp>
      <p:sp>
        <p:nvSpPr>
          <p:cNvPr id="7" name="Rectangle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sp>
        <p:nvSpPr>
          <p:cNvPr id="6" name="Picture Placeholder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a:normAutofit/>
          </a:bodyPr>
          <a:lstStyle>
            <a:lvl1pPr marL="0" indent="0" algn="ctr">
              <a:buNone/>
              <a:defRPr sz="2000"/>
            </a:lvl1pPr>
          </a:lstStyle>
          <a:p>
            <a:r>
              <a:rPr lang="en-US"/>
              <a:t>Click icon to add picture</a:t>
            </a:r>
            <a:endParaRPr lang="en-US" dirty="0"/>
          </a:p>
        </p:txBody>
      </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7" name="Straight Connector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mmary 2">
    <p:bg>
      <p:bgPr>
        <a:solidFill>
          <a:schemeClr val="tx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Freef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anchor="b" anchorCtr="0">
            <a:noAutofit/>
          </a:bodyPr>
          <a:lstStyle>
            <a:lvl1pPr>
              <a:defRPr sz="4400" b="1" i="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a:normAutofit/>
          </a:bodyPr>
          <a:lstStyle>
            <a:lvl1pPr marL="283464" indent="-283464">
              <a:spcBef>
                <a:spcPts val="1800"/>
              </a:spcBef>
              <a:buFont typeface="Arial" panose="020B0604020202020204" pitchFamily="34" charset="0"/>
              <a:buChar char="•"/>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a:lstStyle/>
          <a:p>
            <a:fld id="{294A09A9-5501-47C1-A89A-A340965A2BE2}" type="slidenum">
              <a:rPr lang="en-US" smtClean="0"/>
              <a:pPr/>
              <a:t>‹#›</a:t>
            </a:fld>
            <a:endParaRPr lang="en-US" dirty="0">
              <a:latin typeface="+mn-lt"/>
            </a:endParaRPr>
          </a:p>
        </p:txBody>
      </p:sp>
      <p:sp>
        <p:nvSpPr>
          <p:cNvPr id="5" name="Date Placeholder 4">
            <a:extLst>
              <a:ext uri="{FF2B5EF4-FFF2-40B4-BE49-F238E27FC236}">
                <a16:creationId xmlns:a16="http://schemas.microsoft.com/office/drawing/2014/main" id="{E9272B8D-F380-9F1A-C8E6-BDD2352B1763}"/>
              </a:ext>
            </a:extLst>
          </p:cNvPr>
          <p:cNvSpPr>
            <a:spLocks noGrp="1"/>
          </p:cNvSpPr>
          <p:nvPr>
            <p:ph type="dt" sz="half" idx="21"/>
          </p:nvPr>
        </p:nvSpPr>
        <p:spPr/>
        <p:txBody>
          <a:bodyPr/>
          <a:lstStyle/>
          <a:p>
            <a:endParaRPr lang="en-US"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9436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Shape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9" name="Freef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a:normAutofit/>
          </a:bodyPr>
          <a:lstStyle>
            <a:lvl1pPr marL="457200" indent="-457200">
              <a:spcBef>
                <a:spcPts val="1800"/>
              </a:spcBef>
              <a:buFont typeface="+mj-lt"/>
              <a:buAutoNum type="arabicPeriod"/>
              <a:defRPr sz="2000"/>
            </a:lvl1pPr>
            <a:lvl2pPr marL="914400" indent="-457200">
              <a:spcBef>
                <a:spcPts val="1800"/>
              </a:spcBef>
              <a:buFont typeface="+mj-lt"/>
              <a:buAutoNum type="alphaLcPeriod"/>
              <a:defRPr sz="2000"/>
            </a:lvl2pPr>
            <a:lvl3pPr marL="1371600" indent="-457200">
              <a:spcBef>
                <a:spcPts val="1800"/>
              </a:spcBef>
              <a:buFont typeface="+mj-lt"/>
              <a:buAutoNum type="arabicParenR"/>
              <a:defRPr sz="2000"/>
            </a:lvl3pPr>
            <a:lvl4pPr marL="1371600" indent="0">
              <a:spcBef>
                <a:spcPts val="1800"/>
              </a:spcBef>
              <a:buFont typeface="+mj-lt"/>
              <a:buNone/>
              <a:defRPr sz="2000"/>
            </a:lvl4pPr>
            <a:lvl5pPr marL="2286000" indent="-457200">
              <a:spcBef>
                <a:spcPts val="1800"/>
              </a:spcBef>
              <a:buFont typeface="+mj-lt"/>
              <a:buAutoNum type="arabicPeriod"/>
              <a:defRPr sz="2000"/>
            </a:lvl5pPr>
          </a:lstStyle>
          <a:p>
            <a:pPr lvl="0"/>
            <a:r>
              <a:rPr lang="en-US" dirty="0"/>
              <a:t>Click to add content</a:t>
            </a:r>
          </a:p>
          <a:p>
            <a:pPr lvl="1"/>
            <a:r>
              <a:rPr lang="en-US" dirty="0"/>
              <a:t>Second level</a:t>
            </a:r>
          </a:p>
          <a:p>
            <a:pPr lvl="2"/>
            <a:r>
              <a:rPr lang="en-US" dirty="0"/>
              <a:t>Third level</a:t>
            </a:r>
          </a:p>
          <a:p>
            <a:pPr lvl="3"/>
            <a:endParaRPr lang="en-US" dirty="0"/>
          </a:p>
        </p:txBody>
      </p:sp>
      <p:sp>
        <p:nvSpPr>
          <p:cNvPr id="2" name="Content Placeholder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3" name="Content Placeholder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a:normAutofit/>
          </a:bodyPr>
          <a:lstStyle>
            <a:lvl1pPr marL="0" indent="0">
              <a:spcBef>
                <a:spcPts val="1800"/>
              </a:spcBef>
              <a:buFont typeface="Arial" panose="020B0604020202020204" pitchFamily="34" charset="0"/>
              <a:buNone/>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Picture Placeholder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tx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Freef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5" name="Freef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a:normAutofit/>
          </a:bodyPr>
          <a:lstStyle>
            <a:lvl1pPr marL="0" indent="0">
              <a:spcBef>
                <a:spcPts val="1800"/>
              </a:spcBef>
              <a:buFont typeface="Arial" panose="020B0604020202020204" pitchFamily="34" charset="0"/>
              <a:buNone/>
              <a:defRPr sz="2000"/>
            </a:lvl1pPr>
            <a:lvl2pPr marL="457200" indent="0">
              <a:spcBef>
                <a:spcPts val="1800"/>
              </a:spcBef>
              <a:buNone/>
              <a:defRPr sz="2000"/>
            </a:lvl2pPr>
            <a:lvl3pPr marL="914400" indent="0">
              <a:spcBef>
                <a:spcPts val="1800"/>
              </a:spcBef>
              <a:buNone/>
              <a:defRPr sz="2000"/>
            </a:lvl3pPr>
            <a:lvl4pPr marL="1371600" indent="0">
              <a:spcBef>
                <a:spcPts val="1800"/>
              </a:spcBef>
              <a:buNone/>
              <a:defRPr sz="2000"/>
            </a:lvl4pPr>
            <a:lvl5pPr marL="1828800" indent="0">
              <a:spcBef>
                <a:spcPts val="1800"/>
              </a:spcBef>
              <a:buNone/>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a:normAutofit/>
          </a:bodyPr>
          <a:lstStyle>
            <a:lvl1pPr marL="342900" indent="-342900">
              <a:spcBef>
                <a:spcPts val="1800"/>
              </a:spcBef>
              <a:buFont typeface="Arial" panose="020B0604020202020204" pitchFamily="34" charset="0"/>
              <a:buChar char="•"/>
              <a:defRPr sz="2000"/>
            </a:lvl1pPr>
            <a:lvl2pPr>
              <a:spcBef>
                <a:spcPts val="18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a:noAutofit/>
          </a:bodyPr>
          <a:lstStyle>
            <a:lvl1pPr>
              <a:defRPr/>
            </a:lvl1pPr>
          </a:lstStyle>
          <a:p>
            <a:r>
              <a:rPr lang="en-US"/>
              <a:t>Click icon to add table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4" name="Straight Connector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endParaRPr lang="en-US" dirty="0">
              <a:latin typeface="+mn-lt"/>
            </a:endParaRPr>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sz="1100" b="1" i="0">
                <a:solidFill>
                  <a:schemeClr val="bg1"/>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AAA30A-44ED-4447-BBCD-66F98B1A75B7}"/>
              </a:ext>
            </a:extLst>
          </p:cNvPr>
          <p:cNvSpPr txBox="1"/>
          <p:nvPr/>
        </p:nvSpPr>
        <p:spPr>
          <a:xfrm>
            <a:off x="3931023" y="1809546"/>
            <a:ext cx="4329953" cy="1015663"/>
          </a:xfrm>
          <a:prstGeom prst="rect">
            <a:avLst/>
          </a:prstGeom>
          <a:noFill/>
        </p:spPr>
        <p:txBody>
          <a:bodyPr wrap="square">
            <a:spAutoFit/>
          </a:bodyPr>
          <a:lstStyle/>
          <a:p>
            <a:r>
              <a:rPr kumimoji="0" lang="en-GB" sz="6000" b="1" i="0" u="none" strike="noStrike" kern="1200" cap="all" spc="0" normalizeH="0" baseline="0" noProof="0" dirty="0">
                <a:ln w="3175" cmpd="sng">
                  <a:noFill/>
                </a:ln>
                <a:solidFill>
                  <a:srgbClr val="00B050"/>
                </a:solidFill>
                <a:effectLst/>
                <a:uLnTx/>
                <a:uFillTx/>
                <a:latin typeface="Century Gothic" panose="020B0502020202020204"/>
                <a:ea typeface="+mn-ea"/>
                <a:cs typeface="+mn-cs"/>
              </a:rPr>
              <a:t>Fox Class</a:t>
            </a:r>
            <a:endParaRPr lang="en-GB" dirty="0">
              <a:solidFill>
                <a:srgbClr val="00B050"/>
              </a:solidFill>
            </a:endParaRPr>
          </a:p>
        </p:txBody>
      </p:sp>
      <p:sp>
        <p:nvSpPr>
          <p:cNvPr id="5" name="Subtitle 3">
            <a:extLst>
              <a:ext uri="{FF2B5EF4-FFF2-40B4-BE49-F238E27FC236}">
                <a16:creationId xmlns:a16="http://schemas.microsoft.com/office/drawing/2014/main" id="{BD219EAB-B703-495E-804F-C7000A684EAE}"/>
              </a:ext>
            </a:extLst>
          </p:cNvPr>
          <p:cNvSpPr txBox="1">
            <a:spLocks/>
          </p:cNvSpPr>
          <p:nvPr/>
        </p:nvSpPr>
        <p:spPr>
          <a:xfrm>
            <a:off x="3271713" y="3011487"/>
            <a:ext cx="5648572" cy="835025"/>
          </a:xfrm>
          <a:prstGeom prst="rect">
            <a:avLst/>
          </a:prstGeom>
        </p:spPr>
        <p:txBody>
          <a:bodyPr vert="horz" lIns="91440" tIns="45720" rIns="91440" bIns="45720" rtlCol="0">
            <a:normAutofit fontScale="92500"/>
          </a:bodyPr>
          <a:lstStyle>
            <a:lvl1pPr marL="0" indent="0" algn="l" defTabSz="914400" rtl="0" eaLnBrk="1" latinLnBrk="0" hangingPunct="1">
              <a:lnSpc>
                <a:spcPct val="90000"/>
              </a:lnSpc>
              <a:spcBef>
                <a:spcPts val="0"/>
              </a:spcBef>
              <a:buSzPct val="80000"/>
              <a:buFont typeface="Arial" pitchFamily="34" charset="0"/>
              <a:buNone/>
              <a:defRPr sz="2000" kern="1200" cap="none" baseline="0">
                <a:solidFill>
                  <a:schemeClr val="tx2"/>
                </a:solidFill>
                <a:latin typeface="+mn-lt"/>
                <a:ea typeface="+mn-ea"/>
                <a:cs typeface="+mn-cs"/>
              </a:defRPr>
            </a:lvl1pPr>
            <a:lvl2pPr marL="457200" indent="0" algn="ctr" defTabSz="914400" rtl="0" eaLnBrk="1" latinLnBrk="0" hangingPunct="1">
              <a:lnSpc>
                <a:spcPct val="90000"/>
              </a:lnSpc>
              <a:spcBef>
                <a:spcPts val="600"/>
              </a:spcBef>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600"/>
              </a:spcBef>
              <a:buSzPct val="80000"/>
              <a:buFont typeface="Arial" pitchFamily="34" charset="0"/>
              <a:buNone/>
              <a:defRPr sz="1600" kern="1200">
                <a:solidFill>
                  <a:schemeClr val="tx1">
                    <a:tint val="75000"/>
                  </a:schemeClr>
                </a:solidFill>
                <a:latin typeface="+mn-lt"/>
                <a:ea typeface="+mn-ea"/>
                <a:cs typeface="+mn-cs"/>
              </a:defRPr>
            </a:lvl9pPr>
          </a:lstStyle>
          <a:p>
            <a:pPr algn="ctr">
              <a:defRPr/>
            </a:pPr>
            <a:r>
              <a:rPr lang="it-IT" sz="4400" b="1" dirty="0">
                <a:solidFill>
                  <a:srgbClr val="0070C0"/>
                </a:solidFill>
                <a:latin typeface="Century Gothic"/>
              </a:rPr>
              <a:t>‘</a:t>
            </a:r>
            <a:r>
              <a:rPr lang="it-IT" sz="5400" b="1" dirty="0">
                <a:solidFill>
                  <a:srgbClr val="0070C0"/>
                </a:solidFill>
                <a:latin typeface="Century Gothic"/>
              </a:rPr>
              <a:t>Traditional tales’</a:t>
            </a:r>
          </a:p>
          <a:p>
            <a:pPr algn="ctr">
              <a:defRPr/>
            </a:pPr>
            <a:endParaRPr lang="it-IT" sz="5400" dirty="0">
              <a:solidFill>
                <a:srgbClr val="83BEC0"/>
              </a:solidFill>
              <a:latin typeface="Century Gothic"/>
            </a:endParaRPr>
          </a:p>
        </p:txBody>
      </p:sp>
      <p:sp>
        <p:nvSpPr>
          <p:cNvPr id="6" name="TextBox 5">
            <a:extLst>
              <a:ext uri="{FF2B5EF4-FFF2-40B4-BE49-F238E27FC236}">
                <a16:creationId xmlns:a16="http://schemas.microsoft.com/office/drawing/2014/main" id="{C73731D5-F939-4FAB-B6FF-735DF6B19C72}"/>
              </a:ext>
            </a:extLst>
          </p:cNvPr>
          <p:cNvSpPr txBox="1"/>
          <p:nvPr/>
        </p:nvSpPr>
        <p:spPr>
          <a:xfrm>
            <a:off x="4519285" y="5537466"/>
            <a:ext cx="3153427" cy="892552"/>
          </a:xfrm>
          <a:prstGeom prst="rect">
            <a:avLst/>
          </a:prstGeom>
          <a:noFill/>
        </p:spPr>
        <p:txBody>
          <a:bodyPr wrap="none" rtlCol="0">
            <a:spAutoFit/>
          </a:bodyPr>
          <a:lstStyle/>
          <a:p>
            <a:pPr>
              <a:defRPr/>
            </a:pPr>
            <a:r>
              <a:rPr lang="en-GB" sz="3200" b="1" kern="0" dirty="0">
                <a:solidFill>
                  <a:srgbClr val="7030A0"/>
                </a:solidFill>
                <a:latin typeface="Century Gothic" panose="020B0502020202020204"/>
              </a:rPr>
              <a:t>Autumn Term I </a:t>
            </a:r>
          </a:p>
          <a:p>
            <a:pPr algn="ctr">
              <a:defRPr/>
            </a:pPr>
            <a:r>
              <a:rPr lang="en-GB" sz="2000" b="1" kern="0" dirty="0">
                <a:solidFill>
                  <a:srgbClr val="7030A0"/>
                </a:solidFill>
                <a:latin typeface="Century Gothic" panose="020B0502020202020204"/>
              </a:rPr>
              <a:t>2025/2026</a:t>
            </a:r>
          </a:p>
        </p:txBody>
      </p:sp>
    </p:spTree>
    <p:extLst>
      <p:ext uri="{BB962C8B-B14F-4D97-AF65-F5344CB8AC3E}">
        <p14:creationId xmlns:p14="http://schemas.microsoft.com/office/powerpoint/2010/main" val="1338046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A081D6-B140-4C25-885B-286B6A9F0852}"/>
              </a:ext>
            </a:extLst>
          </p:cNvPr>
          <p:cNvSpPr txBox="1"/>
          <p:nvPr/>
        </p:nvSpPr>
        <p:spPr>
          <a:xfrm>
            <a:off x="1470212" y="1323924"/>
            <a:ext cx="9251576" cy="4437753"/>
          </a:xfrm>
          <a:prstGeom prst="rect">
            <a:avLst/>
          </a:prstGeom>
          <a:noFill/>
        </p:spPr>
        <p:txBody>
          <a:bodyPr wrap="square">
            <a:spAutoFit/>
          </a:bodyPr>
          <a:lstStyle/>
          <a:p>
            <a:pPr defTabSz="457200">
              <a:lnSpc>
                <a:spcPct val="107000"/>
              </a:lnSpc>
              <a:spcAft>
                <a:spcPts val="800"/>
              </a:spcAft>
            </a:pPr>
            <a:r>
              <a:rPr lang="en-GB" sz="2200" b="1" dirty="0">
                <a:solidFill>
                  <a:prstClr val="black"/>
                </a:solidFill>
                <a:latin typeface="Century Gothic" panose="020B0502020202020204"/>
              </a:rPr>
              <a:t>During this half term we will be exploring traditional tales. We will base our learning in literacy, numeracy and other areas of learning on some tales such as ‘Jack and the beanstalk’, Goldilocks and the three Bears’ and ‘Gruffalo’s child’. In November we are going to look into Bonfire night &amp; fireworks and into Armistice Day too.</a:t>
            </a:r>
            <a:endParaRPr lang="en-GB" sz="2200" b="1" dirty="0">
              <a:solidFill>
                <a:prstClr val="black"/>
              </a:solidFill>
              <a:latin typeface="Century Gothic" panose="020B0502020202020204" pitchFamily="34" charset="0"/>
            </a:endParaRPr>
          </a:p>
          <a:p>
            <a:pPr algn="ctr" defTabSz="457200"/>
            <a:r>
              <a:rPr lang="en-GB" sz="2200" b="1" dirty="0">
                <a:solidFill>
                  <a:prstClr val="black"/>
                </a:solidFill>
                <a:latin typeface="Century Gothic" panose="020B0502020202020204" pitchFamily="34" charset="0"/>
              </a:rPr>
              <a:t>Additionally, in December we are also going to learn and explore Winter season and Christmas. During the festive season we will make Christmas decoration, listen to Christmas tunes and celebrate this special time with our friends. </a:t>
            </a:r>
          </a:p>
          <a:p>
            <a:pPr algn="ctr" defTabSz="457200"/>
            <a:br>
              <a:rPr lang="en-GB" sz="2200" b="1" dirty="0">
                <a:solidFill>
                  <a:prstClr val="black"/>
                </a:solidFill>
                <a:latin typeface="Century Gothic" panose="020B0502020202020204" pitchFamily="34" charset="0"/>
              </a:rPr>
            </a:br>
            <a:br>
              <a:rPr lang="en-GB" sz="2400" b="1" dirty="0">
                <a:solidFill>
                  <a:prstClr val="black"/>
                </a:solidFill>
                <a:latin typeface="Century Gothic" panose="020B0502020202020204" pitchFamily="34" charset="0"/>
              </a:rPr>
            </a:br>
            <a:endParaRPr lang="en-GB" sz="2400"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771718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11D070-2FB9-434C-9BF5-71FEFFF23D81}"/>
              </a:ext>
            </a:extLst>
          </p:cNvPr>
          <p:cNvSpPr txBox="1"/>
          <p:nvPr/>
        </p:nvSpPr>
        <p:spPr>
          <a:xfrm>
            <a:off x="3460378" y="1514031"/>
            <a:ext cx="7386918" cy="3323987"/>
          </a:xfrm>
          <a:prstGeom prst="rect">
            <a:avLst/>
          </a:prstGeom>
          <a:noFill/>
        </p:spPr>
        <p:txBody>
          <a:bodyPr wrap="square">
            <a:spAutoFit/>
          </a:bodyPr>
          <a:lstStyle/>
          <a:p>
            <a:pPr algn="ctr" defTabSz="457200"/>
            <a:r>
              <a:rPr lang="en-GB" sz="2400" b="1" dirty="0">
                <a:solidFill>
                  <a:prstClr val="black"/>
                </a:solidFill>
                <a:latin typeface="Century Gothic" panose="020B0502020202020204" pitchFamily="34" charset="0"/>
              </a:rPr>
              <a:t>Personal, social and emotional development </a:t>
            </a:r>
            <a:br>
              <a:rPr lang="en-GB" sz="2400" b="1" dirty="0">
                <a:solidFill>
                  <a:prstClr val="black"/>
                </a:solidFill>
                <a:latin typeface="Century Gothic" panose="020B0502020202020204" pitchFamily="34" charset="0"/>
              </a:rPr>
            </a:br>
            <a:br>
              <a:rPr lang="en-GB" sz="2400" b="1" dirty="0">
                <a:solidFill>
                  <a:prstClr val="black"/>
                </a:solidFill>
                <a:latin typeface="Century Gothic" panose="020B0502020202020204" pitchFamily="34" charset="0"/>
              </a:rPr>
            </a:br>
            <a:r>
              <a:rPr lang="en-GB" b="1" dirty="0">
                <a:solidFill>
                  <a:prstClr val="black"/>
                </a:solidFill>
                <a:latin typeface="Century Gothic" panose="020B0502020202020204" pitchFamily="34" charset="0"/>
              </a:rPr>
              <a:t>This half term we will continue making choices and showing our preferences across different activities.</a:t>
            </a:r>
            <a:br>
              <a:rPr lang="en-GB" b="1" dirty="0">
                <a:solidFill>
                  <a:prstClr val="black"/>
                </a:solidFill>
                <a:latin typeface="Century Gothic" panose="020B0502020202020204" pitchFamily="34" charset="0"/>
              </a:rPr>
            </a:br>
            <a:r>
              <a:rPr lang="en-GB" b="1" dirty="0">
                <a:solidFill>
                  <a:prstClr val="black"/>
                </a:solidFill>
                <a:latin typeface="Century Gothic" panose="020B0502020202020204" pitchFamily="34" charset="0"/>
              </a:rPr>
              <a:t>We will be able to choose between activities either by using symbols or objects of reference. We will focus on sharing activities and resources with our friends and taking turns in activities. </a:t>
            </a:r>
            <a:br>
              <a:rPr lang="en-GB" b="1" dirty="0">
                <a:solidFill>
                  <a:prstClr val="black"/>
                </a:solidFill>
                <a:latin typeface="Century Gothic" panose="020B0502020202020204" pitchFamily="34" charset="0"/>
              </a:rPr>
            </a:br>
            <a:r>
              <a:rPr lang="en-GB" b="1" dirty="0">
                <a:solidFill>
                  <a:prstClr val="black"/>
                </a:solidFill>
                <a:latin typeface="Century Gothic" panose="020B0502020202020204" pitchFamily="34" charset="0"/>
              </a:rPr>
              <a:t>Emotions are very difficult to understand but we will be talking about how people may feel during story time using emotions such as ‘happy’, ‘sad’, ‘angry’, ‘scared’.</a:t>
            </a:r>
            <a:endParaRPr lang="en-GB" dirty="0">
              <a:solidFill>
                <a:prstClr val="black"/>
              </a:solidFill>
              <a:latin typeface="Century Gothic" panose="020B0502020202020204"/>
            </a:endParaRPr>
          </a:p>
        </p:txBody>
      </p:sp>
    </p:spTree>
    <p:extLst>
      <p:ext uri="{BB962C8B-B14F-4D97-AF65-F5344CB8AC3E}">
        <p14:creationId xmlns:p14="http://schemas.microsoft.com/office/powerpoint/2010/main" val="3348645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5D4DD8-A2C4-41DF-A4EB-922C2CB6CBC4}"/>
              </a:ext>
            </a:extLst>
          </p:cNvPr>
          <p:cNvSpPr txBox="1"/>
          <p:nvPr/>
        </p:nvSpPr>
        <p:spPr>
          <a:xfrm>
            <a:off x="3729317" y="1867251"/>
            <a:ext cx="7180729" cy="3277820"/>
          </a:xfrm>
          <a:prstGeom prst="rect">
            <a:avLst/>
          </a:prstGeom>
          <a:noFill/>
        </p:spPr>
        <p:txBody>
          <a:bodyPr wrap="square">
            <a:spAutoFit/>
          </a:bodyPr>
          <a:lstStyle/>
          <a:p>
            <a:pPr algn="ctr" defTabSz="457200"/>
            <a:r>
              <a:rPr lang="en-GB" sz="2400" b="1" dirty="0">
                <a:solidFill>
                  <a:prstClr val="black"/>
                </a:solidFill>
                <a:latin typeface="Century Gothic" panose="020B0502020202020204" pitchFamily="34" charset="0"/>
              </a:rPr>
              <a:t>Communication and language</a:t>
            </a:r>
            <a:br>
              <a:rPr lang="en-GB" sz="3900" b="1" dirty="0">
                <a:solidFill>
                  <a:prstClr val="black"/>
                </a:solidFill>
                <a:latin typeface="Century Gothic" panose="020B0502020202020204" pitchFamily="34" charset="0"/>
              </a:rPr>
            </a:br>
            <a:r>
              <a:rPr lang="en-GB" sz="3900" b="1" dirty="0">
                <a:solidFill>
                  <a:prstClr val="black"/>
                </a:solidFill>
                <a:latin typeface="Century Gothic" panose="020B0502020202020204" pitchFamily="34" charset="0"/>
              </a:rPr>
              <a:t> </a:t>
            </a:r>
            <a:br>
              <a:rPr lang="en-GB" sz="3900" b="1" dirty="0">
                <a:solidFill>
                  <a:prstClr val="black"/>
                </a:solidFill>
                <a:latin typeface="Century Gothic" panose="020B0502020202020204" pitchFamily="34" charset="0"/>
              </a:rPr>
            </a:br>
            <a:r>
              <a:rPr lang="en-GB" b="1" dirty="0">
                <a:solidFill>
                  <a:prstClr val="black"/>
                </a:solidFill>
                <a:latin typeface="Century Gothic" panose="020B0502020202020204" pitchFamily="34" charset="0"/>
              </a:rPr>
              <a:t>We will continue to use our ‘Now and next’ boards with symbols informing the students what is happening. We are also going to use symbols specific to particular activity to support and strengthen our understanding.</a:t>
            </a:r>
          </a:p>
          <a:p>
            <a:pPr algn="ctr" defTabSz="457200"/>
            <a:r>
              <a:rPr lang="en-GB" b="1" dirty="0">
                <a:solidFill>
                  <a:prstClr val="black"/>
                </a:solidFill>
                <a:latin typeface="Century Gothic" panose="020B0502020202020204" pitchFamily="34" charset="0"/>
              </a:rPr>
              <a:t>Staff will continue to use Makaton signs, simple speech and relevant prompt levels to each individual student. Consistency helps our students to further </a:t>
            </a:r>
            <a:r>
              <a:rPr lang="en-GB" b="1" dirty="0" err="1">
                <a:solidFill>
                  <a:prstClr val="black"/>
                </a:solidFill>
                <a:latin typeface="Century Gothic" panose="020B0502020202020204" pitchFamily="34" charset="0"/>
              </a:rPr>
              <a:t>developtheir</a:t>
            </a:r>
            <a:r>
              <a:rPr lang="en-GB" b="1" dirty="0">
                <a:solidFill>
                  <a:prstClr val="black"/>
                </a:solidFill>
                <a:latin typeface="Century Gothic" panose="020B0502020202020204" pitchFamily="34" charset="0"/>
              </a:rPr>
              <a:t> understanding of the daily routines, activities  and expectations being put on them. </a:t>
            </a:r>
            <a:endParaRPr lang="en-GB" dirty="0">
              <a:solidFill>
                <a:prstClr val="black"/>
              </a:solidFill>
              <a:latin typeface="Century Gothic" panose="020B0502020202020204"/>
            </a:endParaRPr>
          </a:p>
        </p:txBody>
      </p:sp>
    </p:spTree>
    <p:extLst>
      <p:ext uri="{BB962C8B-B14F-4D97-AF65-F5344CB8AC3E}">
        <p14:creationId xmlns:p14="http://schemas.microsoft.com/office/powerpoint/2010/main" val="1243007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400BE4-8C4F-4B1E-9B0E-69AEBFCA68CA}"/>
              </a:ext>
            </a:extLst>
          </p:cNvPr>
          <p:cNvSpPr txBox="1"/>
          <p:nvPr/>
        </p:nvSpPr>
        <p:spPr>
          <a:xfrm>
            <a:off x="3048000" y="497105"/>
            <a:ext cx="6096000" cy="461665"/>
          </a:xfrm>
          <a:prstGeom prst="rect">
            <a:avLst/>
          </a:prstGeom>
          <a:noFill/>
        </p:spPr>
        <p:txBody>
          <a:bodyPr wrap="square">
            <a:spAutoFit/>
          </a:bodyPr>
          <a:lstStyle/>
          <a:p>
            <a:pPr algn="ctr">
              <a:defRPr/>
            </a:pPr>
            <a:r>
              <a:rPr lang="en-GB" sz="2400" b="1" dirty="0">
                <a:solidFill>
                  <a:prstClr val="black"/>
                </a:solidFill>
                <a:latin typeface="Century Gothic" panose="020B0502020202020204" pitchFamily="34" charset="0"/>
              </a:rPr>
              <a:t>Physical development </a:t>
            </a:r>
          </a:p>
        </p:txBody>
      </p:sp>
      <p:sp>
        <p:nvSpPr>
          <p:cNvPr id="3" name="TextBox 2">
            <a:extLst>
              <a:ext uri="{FF2B5EF4-FFF2-40B4-BE49-F238E27FC236}">
                <a16:creationId xmlns:a16="http://schemas.microsoft.com/office/drawing/2014/main" id="{BB2AB213-50A5-4F2C-8699-5E58E29BE39E}"/>
              </a:ext>
            </a:extLst>
          </p:cNvPr>
          <p:cNvSpPr txBox="1"/>
          <p:nvPr/>
        </p:nvSpPr>
        <p:spPr>
          <a:xfrm>
            <a:off x="2017058" y="1443841"/>
            <a:ext cx="9377083" cy="4247317"/>
          </a:xfrm>
          <a:prstGeom prst="rect">
            <a:avLst/>
          </a:prstGeom>
          <a:noFill/>
        </p:spPr>
        <p:txBody>
          <a:bodyPr wrap="square">
            <a:spAutoFit/>
          </a:bodyPr>
          <a:lstStyle/>
          <a:p>
            <a:pPr algn="ctr" defTabSz="457200"/>
            <a:r>
              <a:rPr lang="en-GB" b="1" dirty="0">
                <a:solidFill>
                  <a:prstClr val="black"/>
                </a:solidFill>
                <a:latin typeface="Century Gothic" panose="020B0502020202020204" pitchFamily="34" charset="0"/>
              </a:rPr>
              <a:t>The children will participate in daily physical exercise, both indoors and outdoors where they practice their gross motor skills by throwing, jumping, hoping, running, balancing etc. Students will also continue to enjoy using equipment such as the swing, the Tumble Form car, tunnels and other PE equipment on a regular basis. They will be also able to practice moving their bodies in different ways through regular soft play sessions and weekly Move Momentum. Both activities are helping the students to practice their balance, strengthen their muscles, and make them aware of space around them.</a:t>
            </a:r>
            <a:br>
              <a:rPr lang="en-GB" b="1" dirty="0">
                <a:solidFill>
                  <a:prstClr val="black"/>
                </a:solidFill>
                <a:latin typeface="Century Gothic" panose="020B0502020202020204" pitchFamily="34" charset="0"/>
              </a:rPr>
            </a:br>
            <a:r>
              <a:rPr lang="en-GB" b="1" dirty="0">
                <a:solidFill>
                  <a:prstClr val="black"/>
                </a:solidFill>
                <a:latin typeface="Century Gothic" panose="020B0502020202020204" pitchFamily="34" charset="0"/>
              </a:rPr>
              <a:t> They will also have a lot of opportunities to practice and work on their fine motor skills when playing with playdoh, sand, kinetic sand, dried sensory play i.e. cereal, different textured messy play and working with modelling clay. Playing with these materials not just help the children to regulate themselves, but will also help to develop skills such as grasping, holding, squeezing and releasing i.e. tools (rolling pin, cutters, shapes). </a:t>
            </a:r>
          </a:p>
          <a:p>
            <a:pPr algn="ctr" defTabSz="457200"/>
            <a:endParaRPr lang="en-GB"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995358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C5FB09-013C-4AA9-ADA9-163ADC240461}"/>
              </a:ext>
            </a:extLst>
          </p:cNvPr>
          <p:cNvSpPr txBox="1"/>
          <p:nvPr/>
        </p:nvSpPr>
        <p:spPr>
          <a:xfrm>
            <a:off x="5531223" y="559858"/>
            <a:ext cx="1129553" cy="461665"/>
          </a:xfrm>
          <a:prstGeom prst="rect">
            <a:avLst/>
          </a:prstGeom>
          <a:noFill/>
        </p:spPr>
        <p:txBody>
          <a:bodyPr wrap="square">
            <a:spAutoFit/>
          </a:bodyPr>
          <a:lstStyle/>
          <a:p>
            <a:pPr>
              <a:defRPr/>
            </a:pPr>
            <a:r>
              <a:rPr lang="en-GB" sz="2400" b="1" kern="0" dirty="0">
                <a:solidFill>
                  <a:prstClr val="black"/>
                </a:solidFill>
                <a:latin typeface="Century Gothic" panose="020B0502020202020204" pitchFamily="34" charset="0"/>
              </a:rPr>
              <a:t>Maths</a:t>
            </a:r>
            <a:endParaRPr lang="en-GB" sz="2400" kern="0" dirty="0">
              <a:solidFill>
                <a:prstClr val="black"/>
              </a:solidFill>
              <a:latin typeface="Batang"/>
            </a:endParaRPr>
          </a:p>
        </p:txBody>
      </p:sp>
      <p:sp>
        <p:nvSpPr>
          <p:cNvPr id="3" name="TextBox 2">
            <a:extLst>
              <a:ext uri="{FF2B5EF4-FFF2-40B4-BE49-F238E27FC236}">
                <a16:creationId xmlns:a16="http://schemas.microsoft.com/office/drawing/2014/main" id="{80FDBD24-A806-4EA1-AC65-6D5D60A1E69F}"/>
              </a:ext>
            </a:extLst>
          </p:cNvPr>
          <p:cNvSpPr txBox="1"/>
          <p:nvPr/>
        </p:nvSpPr>
        <p:spPr>
          <a:xfrm>
            <a:off x="1474693" y="1447397"/>
            <a:ext cx="9242612" cy="3303468"/>
          </a:xfrm>
          <a:prstGeom prst="rect">
            <a:avLst/>
          </a:prstGeom>
          <a:noFill/>
        </p:spPr>
        <p:txBody>
          <a:bodyPr wrap="square">
            <a:spAutoFit/>
          </a:bodyPr>
          <a:lstStyle/>
          <a:p>
            <a:pPr algn="ctr">
              <a:spcBef>
                <a:spcPts val="1000"/>
              </a:spcBef>
              <a:defRPr/>
            </a:pPr>
            <a:r>
              <a:rPr lang="en-GB" sz="1600" b="1" dirty="0">
                <a:solidFill>
                  <a:prstClr val="black"/>
                </a:solidFill>
                <a:latin typeface="Century Gothic" panose="020B0502020202020204" pitchFamily="34" charset="0"/>
              </a:rPr>
              <a:t>This half term in maths we will continue reinforcing concept of ‘1 more’. We will also focus on’ big’ and small’. We will be able to do it through all different activities we participate in such as Sensory story, Forest school, Outdoor play, Tuck shop, Soft play, Art and many more.</a:t>
            </a:r>
          </a:p>
          <a:p>
            <a:pPr algn="ctr">
              <a:spcBef>
                <a:spcPts val="1000"/>
              </a:spcBef>
              <a:defRPr/>
            </a:pPr>
            <a:r>
              <a:rPr lang="en-GB" sz="1600" b="1" dirty="0">
                <a:solidFill>
                  <a:prstClr val="black"/>
                </a:solidFill>
                <a:latin typeface="Century Gothic" panose="020B0502020202020204" pitchFamily="34" charset="0"/>
              </a:rPr>
              <a:t>The children will take part in sensory activities when using edible item such as cooked spaghetti, porridge, linen seeds, flour, cornflour, cereal, and non edibles such as  paint, false snow, food colourant playdough, kinetic sand, shredded paper. This will support their learning and help to reinforce their colour preference/recognition, concepts of big/small/full and empty.</a:t>
            </a:r>
          </a:p>
          <a:p>
            <a:pPr algn="ctr">
              <a:spcBef>
                <a:spcPts val="1000"/>
              </a:spcBef>
              <a:defRPr/>
            </a:pPr>
            <a:r>
              <a:rPr lang="en-GB" sz="1600" b="1" dirty="0">
                <a:solidFill>
                  <a:prstClr val="black"/>
                </a:solidFill>
                <a:latin typeface="Century Gothic" panose="020B0502020202020204" pitchFamily="34" charset="0"/>
              </a:rPr>
              <a:t>We will be using light up, noisy, different textured and vibrating toys/resources during the Bucket time.</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will also continue to develop children’s knowledge of numbers through songs, sing along, blocks and other topic related maths activities such as matching. </a:t>
            </a:r>
          </a:p>
        </p:txBody>
      </p:sp>
    </p:spTree>
    <p:extLst>
      <p:ext uri="{BB962C8B-B14F-4D97-AF65-F5344CB8AC3E}">
        <p14:creationId xmlns:p14="http://schemas.microsoft.com/office/powerpoint/2010/main" val="3523185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0D096F-490F-4567-8618-FD324D1765BF}"/>
              </a:ext>
            </a:extLst>
          </p:cNvPr>
          <p:cNvSpPr txBox="1"/>
          <p:nvPr/>
        </p:nvSpPr>
        <p:spPr>
          <a:xfrm>
            <a:off x="5351929" y="358588"/>
            <a:ext cx="1488141" cy="461665"/>
          </a:xfrm>
          <a:prstGeom prst="rect">
            <a:avLst/>
          </a:prstGeom>
          <a:noFill/>
        </p:spPr>
        <p:txBody>
          <a:bodyPr wrap="square" rtlCol="0">
            <a:spAutoFit/>
          </a:bodyPr>
          <a:lstStyle/>
          <a:p>
            <a:pPr defTabSz="457200"/>
            <a:r>
              <a:rPr lang="en-GB" sz="2400" b="1" dirty="0">
                <a:solidFill>
                  <a:prstClr val="black"/>
                </a:solidFill>
                <a:latin typeface="Century Gothic" panose="020B0502020202020204"/>
              </a:rPr>
              <a:t>Literacy</a:t>
            </a:r>
          </a:p>
        </p:txBody>
      </p:sp>
      <p:sp>
        <p:nvSpPr>
          <p:cNvPr id="3" name="TextBox 2">
            <a:extLst>
              <a:ext uri="{FF2B5EF4-FFF2-40B4-BE49-F238E27FC236}">
                <a16:creationId xmlns:a16="http://schemas.microsoft.com/office/drawing/2014/main" id="{E2F04AD9-184B-4B96-BB02-D5E85972E554}"/>
              </a:ext>
            </a:extLst>
          </p:cNvPr>
          <p:cNvSpPr txBox="1"/>
          <p:nvPr/>
        </p:nvSpPr>
        <p:spPr>
          <a:xfrm>
            <a:off x="1438834" y="1178841"/>
            <a:ext cx="9314329" cy="3816429"/>
          </a:xfrm>
          <a:prstGeom prst="rect">
            <a:avLst/>
          </a:prstGeom>
          <a:noFill/>
        </p:spPr>
        <p:txBody>
          <a:bodyPr wrap="square">
            <a:spAutoFit/>
          </a:bodyPr>
          <a:lstStyle/>
          <a:p>
            <a:pPr algn="ctr" defTabSz="457200"/>
            <a:r>
              <a:rPr lang="en-GB" sz="2200" b="1" dirty="0">
                <a:solidFill>
                  <a:prstClr val="black"/>
                </a:solidFill>
                <a:latin typeface="Century Gothic" panose="020B0502020202020204" pitchFamily="34" charset="0"/>
              </a:rPr>
              <a:t>In literacy we will be focusing on concentrating and following story time and sensory story where we will take active part in tasks during the story. </a:t>
            </a:r>
            <a:br>
              <a:rPr lang="en-GB" sz="2200" b="1" dirty="0">
                <a:solidFill>
                  <a:prstClr val="black"/>
                </a:solidFill>
                <a:latin typeface="Century Gothic" panose="020B0502020202020204" pitchFamily="34" charset="0"/>
              </a:rPr>
            </a:br>
            <a:r>
              <a:rPr lang="en-GB" sz="2200" b="1" dirty="0">
                <a:solidFill>
                  <a:prstClr val="black"/>
                </a:solidFill>
                <a:latin typeface="Century Gothic" panose="020B0502020202020204" pitchFamily="34" charset="0"/>
              </a:rPr>
              <a:t>The children will be also able to practice their concentration during sing along/signing songs and activities in Bucket time (stage 2). </a:t>
            </a:r>
          </a:p>
          <a:p>
            <a:pPr algn="ctr" defTabSz="457200"/>
            <a:r>
              <a:rPr lang="en-GB" sz="2200" b="1" dirty="0">
                <a:solidFill>
                  <a:prstClr val="black"/>
                </a:solidFill>
                <a:latin typeface="Century Gothic" panose="020B0502020202020204" pitchFamily="34" charset="0"/>
              </a:rPr>
              <a:t>Our focus will remain: choose, help, share and friends and we will be able to practice those throughout the day.</a:t>
            </a:r>
          </a:p>
          <a:p>
            <a:pPr algn="ctr" defTabSz="457200"/>
            <a:r>
              <a:rPr lang="en-GB" sz="2200" b="1" dirty="0">
                <a:solidFill>
                  <a:prstClr val="black"/>
                </a:solidFill>
                <a:latin typeface="Century Gothic" panose="020B0502020202020204" pitchFamily="34" charset="0"/>
              </a:rPr>
              <a:t>We will also continue learning Environmental sounds in Monster phonics where we will be matching correct pictures to the sounds.  That will help us to locate sounds we hear at home and outside.</a:t>
            </a:r>
            <a:br>
              <a:rPr lang="en-GB" sz="2200" b="1" dirty="0">
                <a:solidFill>
                  <a:prstClr val="black"/>
                </a:solidFill>
                <a:latin typeface="Century Gothic" panose="020B0502020202020204" pitchFamily="34" charset="0"/>
              </a:rPr>
            </a:br>
            <a:r>
              <a:rPr lang="en-GB" sz="2200" b="1" dirty="0">
                <a:solidFill>
                  <a:prstClr val="black"/>
                </a:solidFill>
                <a:latin typeface="Century Gothic" panose="020B0502020202020204" pitchFamily="34" charset="0"/>
              </a:rPr>
              <a:t> </a:t>
            </a:r>
            <a:endParaRPr lang="en-GB" dirty="0">
              <a:solidFill>
                <a:prstClr val="black"/>
              </a:solidFill>
              <a:latin typeface="Century Gothic" panose="020B0502020202020204"/>
            </a:endParaRPr>
          </a:p>
        </p:txBody>
      </p:sp>
    </p:spTree>
    <p:extLst>
      <p:ext uri="{BB962C8B-B14F-4D97-AF65-F5344CB8AC3E}">
        <p14:creationId xmlns:p14="http://schemas.microsoft.com/office/powerpoint/2010/main" val="3802347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B39C54-9685-4E60-8AD8-71865C481F29}"/>
              </a:ext>
            </a:extLst>
          </p:cNvPr>
          <p:cNvSpPr txBox="1"/>
          <p:nvPr/>
        </p:nvSpPr>
        <p:spPr>
          <a:xfrm flipH="1">
            <a:off x="4065494" y="385483"/>
            <a:ext cx="4061012" cy="461665"/>
          </a:xfrm>
          <a:prstGeom prst="rect">
            <a:avLst/>
          </a:prstGeom>
          <a:noFill/>
        </p:spPr>
        <p:txBody>
          <a:bodyPr wrap="square" rtlCol="0">
            <a:spAutoFit/>
          </a:bodyPr>
          <a:lstStyle/>
          <a:p>
            <a:pPr defTabSz="457200"/>
            <a:r>
              <a:rPr lang="en-GB" sz="2400" b="1" dirty="0">
                <a:solidFill>
                  <a:prstClr val="black"/>
                </a:solidFill>
                <a:latin typeface="Century Gothic" panose="020B0502020202020204"/>
              </a:rPr>
              <a:t>Understanding the world</a:t>
            </a:r>
          </a:p>
        </p:txBody>
      </p:sp>
      <p:sp>
        <p:nvSpPr>
          <p:cNvPr id="3" name="TextBox 2">
            <a:extLst>
              <a:ext uri="{FF2B5EF4-FFF2-40B4-BE49-F238E27FC236}">
                <a16:creationId xmlns:a16="http://schemas.microsoft.com/office/drawing/2014/main" id="{8834DB9A-4B59-4FE3-B507-64B65E7B1BBA}"/>
              </a:ext>
            </a:extLst>
          </p:cNvPr>
          <p:cNvSpPr txBox="1"/>
          <p:nvPr/>
        </p:nvSpPr>
        <p:spPr>
          <a:xfrm>
            <a:off x="2530288" y="1116089"/>
            <a:ext cx="7131423" cy="3170099"/>
          </a:xfrm>
          <a:prstGeom prst="rect">
            <a:avLst/>
          </a:prstGeom>
          <a:noFill/>
        </p:spPr>
        <p:txBody>
          <a:bodyPr wrap="square">
            <a:spAutoFit/>
          </a:bodyPr>
          <a:lstStyle/>
          <a:p>
            <a:pPr algn="ctr" defTabSz="457200">
              <a:defRPr/>
            </a:pPr>
            <a:r>
              <a:rPr lang="en-GB" b="1" dirty="0">
                <a:solidFill>
                  <a:prstClr val="black"/>
                </a:solidFill>
                <a:latin typeface="Century Gothic" panose="020B0502020202020204" pitchFamily="34" charset="0"/>
              </a:rPr>
              <a:t>We will continue encouraging children to do things for themselves with some help from staff. They will be able to make choices during activities, deciding what materials they want to use to show their preference in that way. </a:t>
            </a:r>
          </a:p>
          <a:p>
            <a:pPr algn="ctr" defTabSz="457200">
              <a:defRPr/>
            </a:pPr>
            <a:r>
              <a:rPr lang="en-GB" b="1" dirty="0">
                <a:solidFill>
                  <a:prstClr val="black"/>
                </a:solidFill>
                <a:latin typeface="Century Gothic" panose="020B0502020202020204" pitchFamily="34" charset="0"/>
              </a:rPr>
              <a:t>We will also continue with Bucket time which allows the children to better understand how things work in their environment as well as promoting crucial listening and attention skills. Activity in stage 2 of the Bucket time are linked to the topic which helps to further develop children understanding of the topic.</a:t>
            </a:r>
          </a:p>
          <a:p>
            <a:pPr algn="ctr" defTabSz="457200">
              <a:defRPr/>
            </a:pPr>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4244443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79D66E-C27A-4485-8749-4D57806DE9BF}"/>
              </a:ext>
            </a:extLst>
          </p:cNvPr>
          <p:cNvSpPr txBox="1"/>
          <p:nvPr/>
        </p:nvSpPr>
        <p:spPr>
          <a:xfrm>
            <a:off x="4101353" y="479176"/>
            <a:ext cx="3989294" cy="471083"/>
          </a:xfrm>
          <a:prstGeom prst="rect">
            <a:avLst/>
          </a:prstGeom>
          <a:noFill/>
        </p:spPr>
        <p:txBody>
          <a:bodyPr wrap="square">
            <a:spAutoFit/>
          </a:bodyPr>
          <a:lstStyle/>
          <a:p>
            <a:pPr defTabSz="457200"/>
            <a:r>
              <a:rPr lang="en-GB" sz="2400" b="1" kern="0" dirty="0">
                <a:solidFill>
                  <a:prstClr val="black"/>
                </a:solidFill>
                <a:latin typeface="Century Gothic"/>
              </a:rPr>
              <a:t>Expressive art and design </a:t>
            </a:r>
            <a:endParaRPr lang="en-GB" sz="2400" dirty="0">
              <a:solidFill>
                <a:prstClr val="black"/>
              </a:solidFill>
              <a:latin typeface="Century Gothic" panose="020B0502020202020204"/>
            </a:endParaRPr>
          </a:p>
        </p:txBody>
      </p:sp>
      <p:sp>
        <p:nvSpPr>
          <p:cNvPr id="3" name="TextBox 2">
            <a:extLst>
              <a:ext uri="{FF2B5EF4-FFF2-40B4-BE49-F238E27FC236}">
                <a16:creationId xmlns:a16="http://schemas.microsoft.com/office/drawing/2014/main" id="{238E8D5F-4816-4B9F-A817-ED8FBE5BE8AE}"/>
              </a:ext>
            </a:extLst>
          </p:cNvPr>
          <p:cNvSpPr txBox="1"/>
          <p:nvPr/>
        </p:nvSpPr>
        <p:spPr>
          <a:xfrm>
            <a:off x="1510553" y="1461247"/>
            <a:ext cx="9296400" cy="3477875"/>
          </a:xfrm>
          <a:prstGeom prst="rect">
            <a:avLst/>
          </a:prstGeom>
          <a:noFill/>
        </p:spPr>
        <p:txBody>
          <a:bodyPr wrap="square">
            <a:spAutoFit/>
          </a:bodyPr>
          <a:lstStyle/>
          <a:p>
            <a:pPr algn="ctr" defTabSz="457200"/>
            <a:r>
              <a:rPr lang="en-GB" sz="2000" b="1" dirty="0">
                <a:solidFill>
                  <a:prstClr val="black"/>
                </a:solidFill>
                <a:latin typeface="Century Gothic"/>
              </a:rPr>
              <a:t>The children will continue to take part in Move Momentum, a sensory music session where the they are encouraged to respond to music via bodily movement. Variety of different equipment such as pompoms, scarfs, maracas, parachute etc. are used to make it appealing and fun for the children. They also have the opportunity to explore different musical instruments during our weekly music lesson. Both sessions are also partly linked to our topic.</a:t>
            </a:r>
            <a:br>
              <a:rPr lang="en-GB" sz="2000" b="1" dirty="0">
                <a:solidFill>
                  <a:prstClr val="black"/>
                </a:solidFill>
                <a:latin typeface="Century Gothic"/>
              </a:rPr>
            </a:br>
            <a:r>
              <a:rPr lang="en-GB" sz="2000" b="1" dirty="0">
                <a:solidFill>
                  <a:prstClr val="black"/>
                </a:solidFill>
                <a:latin typeface="Century Gothic"/>
              </a:rPr>
              <a:t>In class they will have the opportunity to explore and experiment with different textures and materials when creating a piece of art related to the topic. We will be using natural materials, paint, fabrics, glitter, food colourant, </a:t>
            </a:r>
            <a:r>
              <a:rPr lang="en-GB" sz="2000" b="1">
                <a:solidFill>
                  <a:prstClr val="black"/>
                </a:solidFill>
                <a:latin typeface="Century Gothic"/>
              </a:rPr>
              <a:t>clay, </a:t>
            </a:r>
            <a:r>
              <a:rPr lang="en-GB" sz="2000" b="1" dirty="0">
                <a:solidFill>
                  <a:prstClr val="black"/>
                </a:solidFill>
                <a:latin typeface="Century Gothic"/>
              </a:rPr>
              <a:t>flour mixture sand and kinetic sand to be creative.</a:t>
            </a:r>
            <a:endParaRPr lang="en-GB" dirty="0">
              <a:solidFill>
                <a:prstClr val="black"/>
              </a:solidFill>
              <a:latin typeface="Century Gothic" panose="020B0502020202020204"/>
            </a:endParaRPr>
          </a:p>
        </p:txBody>
      </p:sp>
    </p:spTree>
    <p:extLst>
      <p:ext uri="{BB962C8B-B14F-4D97-AF65-F5344CB8AC3E}">
        <p14:creationId xmlns:p14="http://schemas.microsoft.com/office/powerpoint/2010/main" val="3775386372"/>
      </p:ext>
    </p:extLst>
  </p:cSld>
  <p:clrMapOvr>
    <a:masterClrMapping/>
  </p:clrMapOvr>
</p:sld>
</file>

<file path=ppt/theme/theme1.xml><?xml version="1.0" encoding="utf-8"?>
<a:theme xmlns:a="http://schemas.openxmlformats.org/drawingml/2006/main" name="Custom">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853419_Win32_SL_V5" id="{958D2C9E-948D-4354-BF9D-DF8AE3C2B240}" vid="{22D4A967-05D2-4D72-8594-54CFF34148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C21FFAC0-05A2-416A-B06C-C248395482CF}">
  <ds:schemaRefs>
    <ds:schemaRef ds:uri="http://schemas.microsoft.com/sharepoint/v3/contenttype/forms"/>
  </ds:schemaRefs>
</ds:datastoreItem>
</file>

<file path=customXml/itemProps2.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F4B194E-8B30-4377-8C59-ECFB902D2A26}">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annual presentation</Template>
  <TotalTime>94</TotalTime>
  <Words>1035</Words>
  <Application>Microsoft Office PowerPoint</Application>
  <PresentationFormat>Widescreen</PresentationFormat>
  <Paragraphs>25</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Batang</vt:lpstr>
      <vt:lpstr>Arial</vt:lpstr>
      <vt:lpstr>Calibri</vt:lpstr>
      <vt:lpstr>Century Gothic</vt:lpstr>
      <vt:lpstr>Franklin Gothic Book</vt:lpstr>
      <vt:lpstr>Franklin Gothic Demi</vt:lpstr>
      <vt:lpstr>Custom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Kamila Bien</dc:creator>
  <cp:lastModifiedBy>Kamila Bien</cp:lastModifiedBy>
  <cp:revision>9</cp:revision>
  <dcterms:created xsi:type="dcterms:W3CDTF">2025-11-06T20:56:59Z</dcterms:created>
  <dcterms:modified xsi:type="dcterms:W3CDTF">2025-11-06T22:31:31Z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